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300" r:id="rId2"/>
    <p:sldId id="292" r:id="rId3"/>
    <p:sldId id="293" r:id="rId4"/>
    <p:sldId id="297" r:id="rId5"/>
    <p:sldId id="298" r:id="rId6"/>
    <p:sldId id="299"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4DE"/>
    <a:srgbClr val="64C4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680"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interSettings" Target="printerSettings/printerSettings1.bin"/><Relationship Id="rId1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7D2B95-0B9E-864D-AA5C-C6B6C261E196}" type="datetimeFigureOut">
              <a:rPr lang="en-US" smtClean="0"/>
              <a:t>26/05/19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8115D4-CCC7-BD45-B5D3-8B7BC6693769}" type="slidenum">
              <a:rPr lang="en-US" smtClean="0"/>
              <a:t>‹nr.›</a:t>
            </a:fld>
            <a:endParaRPr lang="en-US"/>
          </a:p>
        </p:txBody>
      </p:sp>
    </p:spTree>
    <p:extLst>
      <p:ext uri="{BB962C8B-B14F-4D97-AF65-F5344CB8AC3E}">
        <p14:creationId xmlns:p14="http://schemas.microsoft.com/office/powerpoint/2010/main" val="42416730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7BF3A6-613A-ED47-8B8D-8677B2EED3BD}" type="datetimeFigureOut">
              <a:rPr lang="en-US" smtClean="0"/>
              <a:t>26/05/19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E93EE-C2E8-EE4A-91E0-DCF4E2844E86}" type="slidenum">
              <a:rPr lang="en-US" smtClean="0"/>
              <a:t>‹nr.›</a:t>
            </a:fld>
            <a:endParaRPr lang="en-US"/>
          </a:p>
        </p:txBody>
      </p:sp>
    </p:spTree>
    <p:extLst>
      <p:ext uri="{BB962C8B-B14F-4D97-AF65-F5344CB8AC3E}">
        <p14:creationId xmlns:p14="http://schemas.microsoft.com/office/powerpoint/2010/main" val="1069306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7BF3A6-613A-ED47-8B8D-8677B2EED3BD}" type="datetimeFigureOut">
              <a:rPr lang="en-US" smtClean="0"/>
              <a:t>26/05/19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E93EE-C2E8-EE4A-91E0-DCF4E2844E86}" type="slidenum">
              <a:rPr lang="en-US" smtClean="0"/>
              <a:t>‹nr.›</a:t>
            </a:fld>
            <a:endParaRPr lang="en-US"/>
          </a:p>
        </p:txBody>
      </p:sp>
    </p:spTree>
    <p:extLst>
      <p:ext uri="{BB962C8B-B14F-4D97-AF65-F5344CB8AC3E}">
        <p14:creationId xmlns:p14="http://schemas.microsoft.com/office/powerpoint/2010/main" val="582633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7BF3A6-613A-ED47-8B8D-8677B2EED3BD}" type="datetimeFigureOut">
              <a:rPr lang="en-US" smtClean="0"/>
              <a:t>26/05/19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E93EE-C2E8-EE4A-91E0-DCF4E2844E86}" type="slidenum">
              <a:rPr lang="en-US" smtClean="0"/>
              <a:t>‹nr.›</a:t>
            </a:fld>
            <a:endParaRPr lang="en-US"/>
          </a:p>
        </p:txBody>
      </p:sp>
    </p:spTree>
    <p:extLst>
      <p:ext uri="{BB962C8B-B14F-4D97-AF65-F5344CB8AC3E}">
        <p14:creationId xmlns:p14="http://schemas.microsoft.com/office/powerpoint/2010/main" val="272010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7BF3A6-613A-ED47-8B8D-8677B2EED3BD}" type="datetimeFigureOut">
              <a:rPr lang="en-US" smtClean="0"/>
              <a:t>26/05/19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E93EE-C2E8-EE4A-91E0-DCF4E2844E86}" type="slidenum">
              <a:rPr lang="en-US" smtClean="0"/>
              <a:t>‹nr.›</a:t>
            </a:fld>
            <a:endParaRPr lang="en-US"/>
          </a:p>
        </p:txBody>
      </p:sp>
    </p:spTree>
    <p:extLst>
      <p:ext uri="{BB962C8B-B14F-4D97-AF65-F5344CB8AC3E}">
        <p14:creationId xmlns:p14="http://schemas.microsoft.com/office/powerpoint/2010/main" val="1140360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7BF3A6-613A-ED47-8B8D-8677B2EED3BD}" type="datetimeFigureOut">
              <a:rPr lang="en-US" smtClean="0"/>
              <a:t>26/05/19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E93EE-C2E8-EE4A-91E0-DCF4E2844E86}" type="slidenum">
              <a:rPr lang="en-US" smtClean="0"/>
              <a:t>‹nr.›</a:t>
            </a:fld>
            <a:endParaRPr lang="en-US"/>
          </a:p>
        </p:txBody>
      </p:sp>
    </p:spTree>
    <p:extLst>
      <p:ext uri="{BB962C8B-B14F-4D97-AF65-F5344CB8AC3E}">
        <p14:creationId xmlns:p14="http://schemas.microsoft.com/office/powerpoint/2010/main" val="213762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7BF3A6-613A-ED47-8B8D-8677B2EED3BD}" type="datetimeFigureOut">
              <a:rPr lang="en-US" smtClean="0"/>
              <a:t>26/05/19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E93EE-C2E8-EE4A-91E0-DCF4E2844E86}" type="slidenum">
              <a:rPr lang="en-US" smtClean="0"/>
              <a:t>‹nr.›</a:t>
            </a:fld>
            <a:endParaRPr lang="en-US"/>
          </a:p>
        </p:txBody>
      </p:sp>
    </p:spTree>
    <p:extLst>
      <p:ext uri="{BB962C8B-B14F-4D97-AF65-F5344CB8AC3E}">
        <p14:creationId xmlns:p14="http://schemas.microsoft.com/office/powerpoint/2010/main" val="1850402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7BF3A6-613A-ED47-8B8D-8677B2EED3BD}" type="datetimeFigureOut">
              <a:rPr lang="en-US" smtClean="0"/>
              <a:t>26/05/19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2E93EE-C2E8-EE4A-91E0-DCF4E2844E86}" type="slidenum">
              <a:rPr lang="en-US" smtClean="0"/>
              <a:t>‹nr.›</a:t>
            </a:fld>
            <a:endParaRPr lang="en-US"/>
          </a:p>
        </p:txBody>
      </p:sp>
    </p:spTree>
    <p:extLst>
      <p:ext uri="{BB962C8B-B14F-4D97-AF65-F5344CB8AC3E}">
        <p14:creationId xmlns:p14="http://schemas.microsoft.com/office/powerpoint/2010/main" val="1356126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7BF3A6-613A-ED47-8B8D-8677B2EED3BD}" type="datetimeFigureOut">
              <a:rPr lang="en-US" smtClean="0"/>
              <a:t>26/05/19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2E93EE-C2E8-EE4A-91E0-DCF4E2844E86}" type="slidenum">
              <a:rPr lang="en-US" smtClean="0"/>
              <a:t>‹nr.›</a:t>
            </a:fld>
            <a:endParaRPr lang="en-US"/>
          </a:p>
        </p:txBody>
      </p:sp>
    </p:spTree>
    <p:extLst>
      <p:ext uri="{BB962C8B-B14F-4D97-AF65-F5344CB8AC3E}">
        <p14:creationId xmlns:p14="http://schemas.microsoft.com/office/powerpoint/2010/main" val="1605723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BF3A6-613A-ED47-8B8D-8677B2EED3BD}" type="datetimeFigureOut">
              <a:rPr lang="en-US" smtClean="0"/>
              <a:t>26/05/19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2E93EE-C2E8-EE4A-91E0-DCF4E2844E86}" type="slidenum">
              <a:rPr lang="en-US" smtClean="0"/>
              <a:t>‹nr.›</a:t>
            </a:fld>
            <a:endParaRPr lang="en-US"/>
          </a:p>
        </p:txBody>
      </p:sp>
    </p:spTree>
    <p:extLst>
      <p:ext uri="{BB962C8B-B14F-4D97-AF65-F5344CB8AC3E}">
        <p14:creationId xmlns:p14="http://schemas.microsoft.com/office/powerpoint/2010/main" val="1196715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BF3A6-613A-ED47-8B8D-8677B2EED3BD}" type="datetimeFigureOut">
              <a:rPr lang="en-US" smtClean="0"/>
              <a:t>26/05/19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E93EE-C2E8-EE4A-91E0-DCF4E2844E86}" type="slidenum">
              <a:rPr lang="en-US" smtClean="0"/>
              <a:t>‹nr.›</a:t>
            </a:fld>
            <a:endParaRPr lang="en-US"/>
          </a:p>
        </p:txBody>
      </p:sp>
    </p:spTree>
    <p:extLst>
      <p:ext uri="{BB962C8B-B14F-4D97-AF65-F5344CB8AC3E}">
        <p14:creationId xmlns:p14="http://schemas.microsoft.com/office/powerpoint/2010/main" val="2109320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BF3A6-613A-ED47-8B8D-8677B2EED3BD}" type="datetimeFigureOut">
              <a:rPr lang="en-US" smtClean="0"/>
              <a:t>26/05/19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E93EE-C2E8-EE4A-91E0-DCF4E2844E86}" type="slidenum">
              <a:rPr lang="en-US" smtClean="0"/>
              <a:t>‹nr.›</a:t>
            </a:fld>
            <a:endParaRPr lang="en-US"/>
          </a:p>
        </p:txBody>
      </p:sp>
    </p:spTree>
    <p:extLst>
      <p:ext uri="{BB962C8B-B14F-4D97-AF65-F5344CB8AC3E}">
        <p14:creationId xmlns:p14="http://schemas.microsoft.com/office/powerpoint/2010/main" val="38351711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BF3A6-613A-ED47-8B8D-8677B2EED3BD}" type="datetimeFigureOut">
              <a:rPr lang="en-US" smtClean="0"/>
              <a:t>26/05/19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E93EE-C2E8-EE4A-91E0-DCF4E2844E86}" type="slidenum">
              <a:rPr lang="en-US" smtClean="0"/>
              <a:t>‹nr.›</a:t>
            </a:fld>
            <a:endParaRPr lang="en-US"/>
          </a:p>
        </p:txBody>
      </p:sp>
    </p:spTree>
    <p:extLst>
      <p:ext uri="{BB962C8B-B14F-4D97-AF65-F5344CB8AC3E}">
        <p14:creationId xmlns:p14="http://schemas.microsoft.com/office/powerpoint/2010/main" val="3866090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14.jpg"/><Relationship Id="rId8" Type="http://schemas.openxmlformats.org/officeDocument/2006/relationships/image" Target="../media/image15.png"/><Relationship Id="rId9"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19.png"/><Relationship Id="rId9"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p:cNvSpPr>
          <p:nvPr/>
        </p:nvSpPr>
        <p:spPr>
          <a:xfrm>
            <a:off x="597647" y="801111"/>
            <a:ext cx="7560000" cy="532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Uitdam_Waterland.jpeg"/>
          <p:cNvPicPr>
            <a:picLocks/>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4188" t="6899" r="7401" b="21239"/>
          <a:stretch/>
        </p:blipFill>
        <p:spPr>
          <a:xfrm>
            <a:off x="0" y="-1"/>
            <a:ext cx="9173240" cy="5408813"/>
          </a:xfrm>
          <a:prstGeom prst="rect">
            <a:avLst/>
          </a:prstGeom>
        </p:spPr>
      </p:pic>
      <p:pic>
        <p:nvPicPr>
          <p:cNvPr id="8" name="Picture 7" descr="waterlandexperience logo.jpg"/>
          <p:cNvPicPr>
            <a:picLocks noChangeAspect="1"/>
          </p:cNvPicPr>
          <p:nvPr/>
        </p:nvPicPr>
        <p:blipFill rotWithShape="1">
          <a:blip r:embed="rId4">
            <a:extLst>
              <a:ext uri="{28A0092B-C50C-407E-A947-70E740481C1C}">
                <a14:useLocalDpi xmlns:a14="http://schemas.microsoft.com/office/drawing/2010/main" val="0"/>
              </a:ext>
            </a:extLst>
          </a:blip>
          <a:srcRect b="20528"/>
          <a:stretch/>
        </p:blipFill>
        <p:spPr>
          <a:xfrm>
            <a:off x="3445129" y="5618856"/>
            <a:ext cx="2286000" cy="635853"/>
          </a:xfrm>
          <a:prstGeom prst="rect">
            <a:avLst/>
          </a:prstGeom>
        </p:spPr>
      </p:pic>
      <p:sp>
        <p:nvSpPr>
          <p:cNvPr id="9" name="TextBox 8"/>
          <p:cNvSpPr txBox="1"/>
          <p:nvPr/>
        </p:nvSpPr>
        <p:spPr>
          <a:xfrm>
            <a:off x="3250465" y="6440478"/>
            <a:ext cx="2634054" cy="338554"/>
          </a:xfrm>
          <a:prstGeom prst="rect">
            <a:avLst/>
          </a:prstGeom>
          <a:noFill/>
        </p:spPr>
        <p:txBody>
          <a:bodyPr wrap="none" rtlCol="0">
            <a:spAutoFit/>
          </a:bodyPr>
          <a:lstStyle/>
          <a:p>
            <a:r>
              <a:rPr lang="en-US" sz="1600" dirty="0" smtClean="0">
                <a:solidFill>
                  <a:srgbClr val="000000"/>
                </a:solidFill>
                <a:latin typeface="ChunkFive Roman"/>
                <a:cs typeface="ChunkFive Roman"/>
              </a:rPr>
              <a:t>Workshop Paling </a:t>
            </a:r>
            <a:r>
              <a:rPr lang="en-US" sz="1600" dirty="0" err="1" smtClean="0">
                <a:solidFill>
                  <a:srgbClr val="000000"/>
                </a:solidFill>
                <a:latin typeface="ChunkFive Roman"/>
                <a:cs typeface="ChunkFive Roman"/>
              </a:rPr>
              <a:t>Roken</a:t>
            </a:r>
            <a:endParaRPr lang="en-US" sz="1600" dirty="0" smtClean="0">
              <a:solidFill>
                <a:srgbClr val="000000"/>
              </a:solidFill>
              <a:latin typeface="ChunkFive Roman"/>
              <a:cs typeface="ChunkFive Roman"/>
            </a:endParaRPr>
          </a:p>
        </p:txBody>
      </p:sp>
    </p:spTree>
    <p:extLst>
      <p:ext uri="{BB962C8B-B14F-4D97-AF65-F5344CB8AC3E}">
        <p14:creationId xmlns:p14="http://schemas.microsoft.com/office/powerpoint/2010/main" val="35791190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a:spLocks/>
          </p:cNvSpPr>
          <p:nvPr/>
        </p:nvSpPr>
        <p:spPr>
          <a:xfrm>
            <a:off x="597647" y="609247"/>
            <a:ext cx="3780000" cy="5328000"/>
          </a:xfrm>
          <a:prstGeom prst="rect">
            <a:avLst/>
          </a:prstGeom>
          <a:solidFill>
            <a:srgbClr val="FFFFFF"/>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439283" y="617218"/>
            <a:ext cx="3780000" cy="5328000"/>
          </a:xfrm>
          <a:prstGeom prst="rect">
            <a:avLst/>
          </a:prstGeom>
          <a:solidFill>
            <a:srgbClr val="E9E4DE"/>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hthoek 36"/>
          <p:cNvSpPr/>
          <p:nvPr/>
        </p:nvSpPr>
        <p:spPr>
          <a:xfrm>
            <a:off x="4686915" y="885120"/>
            <a:ext cx="3310621" cy="4836035"/>
          </a:xfrm>
          <a:prstGeom prst="rect">
            <a:avLst/>
          </a:prstGeom>
          <a:solidFill>
            <a:schemeClr val="bg1"/>
          </a:solidFill>
          <a:ln>
            <a:noFill/>
          </a:ln>
          <a:effectLst>
            <a:outerShdw blurRad="63500" algn="ctr" rotWithShape="0">
              <a:schemeClr val="tx1">
                <a:lumMod val="65000"/>
                <a:lumOff val="35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3" name="Picture 2" descr="waterlandexperience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106" y="4226009"/>
            <a:ext cx="2286000" cy="800100"/>
          </a:xfrm>
          <a:prstGeom prst="rect">
            <a:avLst/>
          </a:prstGeom>
        </p:spPr>
      </p:pic>
      <p:sp>
        <p:nvSpPr>
          <p:cNvPr id="30" name="Rectangle 29"/>
          <p:cNvSpPr/>
          <p:nvPr/>
        </p:nvSpPr>
        <p:spPr>
          <a:xfrm>
            <a:off x="4776626" y="2684801"/>
            <a:ext cx="2746512" cy="246221"/>
          </a:xfrm>
          <a:prstGeom prst="rect">
            <a:avLst/>
          </a:prstGeom>
        </p:spPr>
        <p:txBody>
          <a:bodyPr wrap="square">
            <a:spAutoFit/>
          </a:bodyPr>
          <a:lstStyle/>
          <a:p>
            <a:pPr lvl="0"/>
            <a:r>
              <a:rPr lang="en-US" sz="1000" dirty="0" err="1" smtClean="0">
                <a:solidFill>
                  <a:prstClr val="white">
                    <a:lumMod val="65000"/>
                  </a:prstClr>
                </a:solidFill>
                <a:latin typeface="Open Sans Light"/>
                <a:cs typeface="Open Sans Light"/>
              </a:rPr>
              <a:t>Uitdam</a:t>
            </a:r>
            <a:endParaRPr lang="en-US" sz="1000" dirty="0">
              <a:solidFill>
                <a:prstClr val="white">
                  <a:lumMod val="65000"/>
                </a:prstClr>
              </a:solidFill>
              <a:latin typeface="Open Sans Light"/>
              <a:cs typeface="Open Sans Light"/>
            </a:endParaRPr>
          </a:p>
        </p:txBody>
      </p:sp>
      <p:cxnSp>
        <p:nvCxnSpPr>
          <p:cNvPr id="37" name="Straight Connector 36"/>
          <p:cNvCxnSpPr/>
          <p:nvPr/>
        </p:nvCxnSpPr>
        <p:spPr>
          <a:xfrm flipV="1">
            <a:off x="4869395" y="4397725"/>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772205" y="2438502"/>
            <a:ext cx="4680636" cy="307777"/>
          </a:xfrm>
          <a:prstGeom prst="rect">
            <a:avLst/>
          </a:prstGeom>
          <a:noFill/>
          <a:ln>
            <a:noFill/>
          </a:ln>
        </p:spPr>
        <p:txBody>
          <a:bodyPr wrap="square" rtlCol="0">
            <a:spAutoFit/>
          </a:bodyPr>
          <a:lstStyle/>
          <a:p>
            <a:r>
              <a:rPr lang="en-US" sz="1400" dirty="0" err="1" smtClean="0">
                <a:solidFill>
                  <a:schemeClr val="tx1">
                    <a:lumMod val="65000"/>
                    <a:lumOff val="35000"/>
                  </a:schemeClr>
                </a:solidFill>
                <a:latin typeface="ChunkFive Roman"/>
                <a:cs typeface="ChunkFive Roman"/>
              </a:rPr>
              <a:t>Inhoud</a:t>
            </a:r>
            <a:endParaRPr lang="en-US" sz="1400" dirty="0">
              <a:solidFill>
                <a:schemeClr val="tx1">
                  <a:lumMod val="65000"/>
                  <a:lumOff val="35000"/>
                </a:schemeClr>
              </a:solidFill>
            </a:endParaRPr>
          </a:p>
        </p:txBody>
      </p:sp>
      <p:sp>
        <p:nvSpPr>
          <p:cNvPr id="39" name="Rectangle 38"/>
          <p:cNvSpPr/>
          <p:nvPr/>
        </p:nvSpPr>
        <p:spPr>
          <a:xfrm>
            <a:off x="4778981" y="3119708"/>
            <a:ext cx="3218555" cy="2092881"/>
          </a:xfrm>
          <a:prstGeom prst="rect">
            <a:avLst/>
          </a:prstGeom>
        </p:spPr>
        <p:txBody>
          <a:bodyPr wrap="square">
            <a:spAutoFit/>
          </a:bodyPr>
          <a:lstStyle/>
          <a:p>
            <a:pPr marL="228600" indent="-228600">
              <a:buAutoNum type="arabicPeriod"/>
            </a:pPr>
            <a:r>
              <a:rPr lang="nl-NL" sz="1000" dirty="0" smtClean="0">
                <a:latin typeface="Open Sans Light"/>
                <a:cs typeface="Open Sans Light"/>
              </a:rPr>
              <a:t>Paling en </a:t>
            </a:r>
            <a:r>
              <a:rPr lang="nl-NL" sz="1000" dirty="0" err="1" smtClean="0">
                <a:latin typeface="Open Sans Light"/>
                <a:cs typeface="Open Sans Light"/>
              </a:rPr>
              <a:t>Sargasso</a:t>
            </a:r>
            <a:r>
              <a:rPr lang="nl-NL" sz="1000" dirty="0" smtClean="0">
                <a:latin typeface="Open Sans Light"/>
                <a:cs typeface="Open Sans Light"/>
              </a:rPr>
              <a:t> </a:t>
            </a:r>
            <a:r>
              <a:rPr lang="nl-NL" sz="1000" dirty="0" smtClean="0">
                <a:latin typeface="Open Sans Light"/>
                <a:cs typeface="Open Sans Light"/>
              </a:rPr>
              <a:t>zee</a:t>
            </a:r>
          </a:p>
          <a:p>
            <a:pPr marL="228600" indent="-228600">
              <a:buAutoNum type="arabicPeriod"/>
            </a:pPr>
            <a:r>
              <a:rPr lang="nl-NL" sz="1000" dirty="0" smtClean="0">
                <a:latin typeface="Open Sans Light"/>
                <a:cs typeface="Open Sans Light"/>
              </a:rPr>
              <a:t>Koud roken</a:t>
            </a:r>
            <a:r>
              <a:rPr lang="en-US" sz="1000" dirty="0">
                <a:latin typeface="Open Sans Light"/>
                <a:cs typeface="Open Sans Light"/>
              </a:rPr>
              <a:t> </a:t>
            </a:r>
            <a:r>
              <a:rPr lang="en-US" sz="1000" dirty="0" smtClean="0">
                <a:latin typeface="Open Sans Light"/>
                <a:cs typeface="Open Sans Light"/>
              </a:rPr>
              <a:t>en warm </a:t>
            </a:r>
            <a:r>
              <a:rPr lang="en-US" sz="1000" dirty="0" err="1" smtClean="0">
                <a:latin typeface="Open Sans Light"/>
                <a:cs typeface="Open Sans Light"/>
              </a:rPr>
              <a:t>roken</a:t>
            </a:r>
            <a:r>
              <a:rPr lang="en-US" sz="1000" dirty="0" smtClean="0">
                <a:latin typeface="Open Sans Light"/>
                <a:cs typeface="Open Sans Light"/>
              </a:rPr>
              <a:t>.</a:t>
            </a:r>
          </a:p>
          <a:p>
            <a:pPr marL="228600" indent="-228600">
              <a:buAutoNum type="arabicPeriod"/>
            </a:pPr>
            <a:r>
              <a:rPr lang="en-US" sz="1000" dirty="0" smtClean="0">
                <a:latin typeface="Open Sans Light"/>
                <a:cs typeface="Open Sans Light"/>
              </a:rPr>
              <a:t>Paling </a:t>
            </a:r>
            <a:r>
              <a:rPr lang="en-US" sz="1000" dirty="0" err="1" smtClean="0">
                <a:latin typeface="Open Sans Light"/>
                <a:cs typeface="Open Sans Light"/>
              </a:rPr>
              <a:t>pekelen</a:t>
            </a:r>
            <a:r>
              <a:rPr lang="en-US" sz="1000" dirty="0" smtClean="0">
                <a:latin typeface="Open Sans Light"/>
                <a:cs typeface="Open Sans Light"/>
              </a:rPr>
              <a:t> of </a:t>
            </a:r>
            <a:r>
              <a:rPr lang="en-US" sz="1000" dirty="0" err="1" smtClean="0">
                <a:latin typeface="Open Sans Light"/>
                <a:cs typeface="Open Sans Light"/>
              </a:rPr>
              <a:t>kopen</a:t>
            </a:r>
            <a:endParaRPr lang="en-US" sz="1000" dirty="0" smtClean="0">
              <a:latin typeface="Open Sans Light"/>
              <a:cs typeface="Open Sans Light"/>
            </a:endParaRPr>
          </a:p>
          <a:p>
            <a:pPr marL="228600" indent="-228600">
              <a:buAutoNum type="arabicPeriod"/>
            </a:pPr>
            <a:r>
              <a:rPr lang="en-US" sz="1000" dirty="0" err="1" smtClean="0">
                <a:latin typeface="Open Sans Light"/>
                <a:cs typeface="Open Sans Light"/>
              </a:rPr>
              <a:t>Houtsoorten</a:t>
            </a:r>
            <a:r>
              <a:rPr lang="en-US" sz="1000" dirty="0" smtClean="0">
                <a:latin typeface="Open Sans Light"/>
                <a:cs typeface="Open Sans Light"/>
              </a:rPr>
              <a:t> do’s and don</a:t>
            </a:r>
            <a:r>
              <a:rPr lang="fr-FR" sz="1000" dirty="0" smtClean="0">
                <a:latin typeface="Open Sans Light"/>
                <a:cs typeface="Open Sans Light"/>
              </a:rPr>
              <a:t>’</a:t>
            </a:r>
            <a:r>
              <a:rPr lang="en-US" sz="1000" dirty="0" smtClean="0">
                <a:latin typeface="Open Sans Light"/>
                <a:cs typeface="Open Sans Light"/>
              </a:rPr>
              <a:t>t’</a:t>
            </a:r>
          </a:p>
          <a:p>
            <a:pPr marL="228600" indent="-228600">
              <a:buAutoNum type="arabicPeriod"/>
            </a:pPr>
            <a:r>
              <a:rPr lang="en-US" sz="1000" dirty="0" err="1" smtClean="0">
                <a:latin typeface="Open Sans Light"/>
                <a:cs typeface="Open Sans Light"/>
              </a:rPr>
              <a:t>Drogen</a:t>
            </a:r>
            <a:r>
              <a:rPr lang="en-US" sz="1000" dirty="0" smtClean="0">
                <a:latin typeface="Open Sans Light"/>
                <a:cs typeface="Open Sans Light"/>
              </a:rPr>
              <a:t> (</a:t>
            </a:r>
            <a:r>
              <a:rPr lang="en-US" sz="1000" dirty="0" err="1" smtClean="0">
                <a:latin typeface="Open Sans Light"/>
                <a:cs typeface="Open Sans Light"/>
              </a:rPr>
              <a:t>wanneer</a:t>
            </a:r>
            <a:r>
              <a:rPr lang="en-US" sz="1000" dirty="0" smtClean="0">
                <a:latin typeface="Open Sans Light"/>
                <a:cs typeface="Open Sans Light"/>
              </a:rPr>
              <a:t> is het </a:t>
            </a:r>
            <a:r>
              <a:rPr lang="en-US" sz="1000" dirty="0" err="1" smtClean="0">
                <a:latin typeface="Open Sans Light"/>
                <a:cs typeface="Open Sans Light"/>
              </a:rPr>
              <a:t>droog</a:t>
            </a:r>
            <a:r>
              <a:rPr lang="en-US" sz="1000" dirty="0" smtClean="0">
                <a:latin typeface="Open Sans Light"/>
                <a:cs typeface="Open Sans Light"/>
              </a:rPr>
              <a:t> </a:t>
            </a:r>
            <a:r>
              <a:rPr lang="en-US" sz="1000" dirty="0" err="1" smtClean="0">
                <a:latin typeface="Open Sans Light"/>
                <a:cs typeface="Open Sans Light"/>
              </a:rPr>
              <a:t>genoet</a:t>
            </a:r>
            <a:r>
              <a:rPr lang="en-US" sz="1000" dirty="0" smtClean="0">
                <a:latin typeface="Open Sans Light"/>
                <a:cs typeface="Open Sans Light"/>
              </a:rPr>
              <a:t>)</a:t>
            </a:r>
            <a:r>
              <a:rPr lang="en-US" sz="1000" dirty="0" err="1" smtClean="0">
                <a:latin typeface="Open Sans Light"/>
                <a:cs typeface="Open Sans Light"/>
              </a:rPr>
              <a:t>Garen</a:t>
            </a:r>
            <a:r>
              <a:rPr lang="en-US" sz="1000" dirty="0" smtClean="0">
                <a:latin typeface="Open Sans Light"/>
                <a:cs typeface="Open Sans Light"/>
              </a:rPr>
              <a:t> (</a:t>
            </a:r>
            <a:r>
              <a:rPr lang="en-US" sz="1000" dirty="0" err="1" smtClean="0">
                <a:latin typeface="Open Sans Light"/>
                <a:cs typeface="Open Sans Light"/>
              </a:rPr>
              <a:t>waneer</a:t>
            </a:r>
            <a:r>
              <a:rPr lang="en-US" sz="1000" dirty="0" smtClean="0">
                <a:latin typeface="Open Sans Light"/>
                <a:cs typeface="Open Sans Light"/>
              </a:rPr>
              <a:t> is de </a:t>
            </a:r>
            <a:r>
              <a:rPr lang="en-US" sz="1000" dirty="0" err="1" smtClean="0">
                <a:latin typeface="Open Sans Light"/>
                <a:cs typeface="Open Sans Light"/>
              </a:rPr>
              <a:t>vis</a:t>
            </a:r>
            <a:r>
              <a:rPr lang="en-US" sz="1000" dirty="0" smtClean="0">
                <a:latin typeface="Open Sans Light"/>
                <a:cs typeface="Open Sans Light"/>
              </a:rPr>
              <a:t> </a:t>
            </a:r>
            <a:r>
              <a:rPr lang="en-US" sz="1000" dirty="0" err="1" smtClean="0">
                <a:latin typeface="Open Sans Light"/>
                <a:cs typeface="Open Sans Light"/>
              </a:rPr>
              <a:t>gaar</a:t>
            </a:r>
            <a:r>
              <a:rPr lang="en-US" sz="1000" dirty="0" smtClean="0">
                <a:latin typeface="Open Sans Light"/>
                <a:cs typeface="Open Sans Light"/>
              </a:rPr>
              <a:t>)</a:t>
            </a:r>
          </a:p>
          <a:p>
            <a:r>
              <a:rPr lang="en-US" sz="1000" dirty="0" smtClean="0">
                <a:latin typeface="Open Sans Light"/>
                <a:cs typeface="Open Sans Light"/>
              </a:rPr>
              <a:t>       </a:t>
            </a:r>
            <a:r>
              <a:rPr lang="en-US" sz="1000" dirty="0" err="1" smtClean="0">
                <a:latin typeface="Open Sans Light"/>
                <a:cs typeface="Open Sans Light"/>
              </a:rPr>
              <a:t>Roken</a:t>
            </a:r>
            <a:endParaRPr lang="en-US" sz="1000" dirty="0" smtClean="0">
              <a:latin typeface="Open Sans Light"/>
              <a:cs typeface="Open Sans Light"/>
            </a:endParaRPr>
          </a:p>
          <a:p>
            <a:r>
              <a:rPr lang="en-US" sz="1000" dirty="0">
                <a:latin typeface="Open Sans Light"/>
                <a:cs typeface="Open Sans Light"/>
              </a:rPr>
              <a:t> </a:t>
            </a:r>
            <a:r>
              <a:rPr lang="en-US" sz="1000" dirty="0" smtClean="0">
                <a:latin typeface="Open Sans Light"/>
                <a:cs typeface="Open Sans Light"/>
              </a:rPr>
              <a:t>      </a:t>
            </a:r>
            <a:r>
              <a:rPr lang="en-US" sz="1000" dirty="0" err="1" smtClean="0">
                <a:latin typeface="Open Sans Light"/>
                <a:cs typeface="Open Sans Light"/>
              </a:rPr>
              <a:t>Koelen</a:t>
            </a:r>
            <a:r>
              <a:rPr lang="en-US" sz="1000" dirty="0" smtClean="0">
                <a:latin typeface="Open Sans Light"/>
                <a:cs typeface="Open Sans Light"/>
              </a:rPr>
              <a:t> (hoe </a:t>
            </a:r>
            <a:r>
              <a:rPr lang="en-US" sz="1000" dirty="0" err="1" smtClean="0">
                <a:latin typeface="Open Sans Light"/>
                <a:cs typeface="Open Sans Light"/>
              </a:rPr>
              <a:t>lang</a:t>
            </a:r>
            <a:r>
              <a:rPr lang="en-US" sz="1000" dirty="0" smtClean="0">
                <a:latin typeface="Open Sans Light"/>
                <a:cs typeface="Open Sans Light"/>
              </a:rPr>
              <a:t> en </a:t>
            </a:r>
            <a:r>
              <a:rPr lang="en-US" sz="1000" dirty="0" err="1" smtClean="0">
                <a:latin typeface="Open Sans Light"/>
                <a:cs typeface="Open Sans Light"/>
              </a:rPr>
              <a:t>waarom</a:t>
            </a:r>
            <a:r>
              <a:rPr lang="en-US" sz="1000" dirty="0" smtClean="0">
                <a:latin typeface="Open Sans Light"/>
                <a:cs typeface="Open Sans Light"/>
              </a:rPr>
              <a:t>_</a:t>
            </a:r>
          </a:p>
          <a:p>
            <a:pPr marL="228600" indent="-228600">
              <a:buAutoNum type="arabicPeriod"/>
            </a:pPr>
            <a:endParaRPr lang="en-US" sz="1000" dirty="0" smtClean="0">
              <a:latin typeface="Open Sans Light"/>
              <a:cs typeface="Open Sans Light"/>
            </a:endParaRPr>
          </a:p>
          <a:p>
            <a:pPr marL="228600" indent="-228600">
              <a:buAutoNum type="arabicPeriod"/>
            </a:pPr>
            <a:endParaRPr lang="en-US" sz="1000" dirty="0" smtClean="0">
              <a:latin typeface="Open Sans Light"/>
              <a:cs typeface="Open Sans Light"/>
            </a:endParaRPr>
          </a:p>
          <a:p>
            <a:pPr marL="228600" indent="-228600">
              <a:buAutoNum type="arabicPeriod"/>
            </a:pPr>
            <a:endParaRPr lang="en-US" sz="1000" dirty="0" smtClean="0">
              <a:latin typeface="Open Sans Light"/>
              <a:cs typeface="Open Sans Light"/>
            </a:endParaRPr>
          </a:p>
          <a:p>
            <a:pPr marL="228600" indent="-228600">
              <a:buAutoNum type="arabicPeriod"/>
            </a:pPr>
            <a:endParaRPr lang="en-US" sz="1000" dirty="0" smtClean="0">
              <a:latin typeface="Open Sans Light"/>
              <a:cs typeface="Open Sans Light"/>
            </a:endParaRPr>
          </a:p>
          <a:p>
            <a:pPr marL="228600" indent="-228600">
              <a:buAutoNum type="arabicPeriod"/>
            </a:pPr>
            <a:endParaRPr lang="nl-NL" sz="1000" dirty="0" smtClean="0">
              <a:latin typeface="Open Sans Light"/>
              <a:cs typeface="Open Sans Light"/>
            </a:endParaRPr>
          </a:p>
        </p:txBody>
      </p:sp>
      <p:sp>
        <p:nvSpPr>
          <p:cNvPr id="40" name="TextBox 39"/>
          <p:cNvSpPr txBox="1"/>
          <p:nvPr/>
        </p:nvSpPr>
        <p:spPr>
          <a:xfrm>
            <a:off x="5043246" y="5322024"/>
            <a:ext cx="1803311" cy="369332"/>
          </a:xfrm>
          <a:prstGeom prst="rect">
            <a:avLst/>
          </a:prstGeom>
          <a:noFill/>
          <a:ln>
            <a:noFill/>
          </a:ln>
        </p:spPr>
        <p:txBody>
          <a:bodyPr wrap="none" rtlCol="0">
            <a:spAutoFit/>
          </a:bodyPr>
          <a:lstStyle/>
          <a:p>
            <a:r>
              <a:rPr lang="en-US" sz="900" dirty="0" err="1" smtClean="0">
                <a:solidFill>
                  <a:schemeClr val="tx1">
                    <a:lumMod val="65000"/>
                    <a:lumOff val="35000"/>
                  </a:schemeClr>
                </a:solidFill>
                <a:latin typeface="Open Sans Light"/>
                <a:cs typeface="Open Sans Light"/>
              </a:rPr>
              <a:t>www.experiencewaterland.com</a:t>
            </a:r>
            <a:endParaRPr lang="en-US" sz="900" dirty="0" smtClean="0">
              <a:solidFill>
                <a:schemeClr val="tx1">
                  <a:lumMod val="65000"/>
                  <a:lumOff val="35000"/>
                </a:schemeClr>
              </a:solidFill>
              <a:latin typeface="Open Sans Light"/>
              <a:cs typeface="Open Sans Light"/>
            </a:endParaRPr>
          </a:p>
          <a:p>
            <a:endParaRPr lang="en-US" sz="900" dirty="0">
              <a:solidFill>
                <a:schemeClr val="tx1">
                  <a:lumMod val="65000"/>
                  <a:lumOff val="35000"/>
                </a:schemeClr>
              </a:solidFill>
              <a:latin typeface="Open Sans Light"/>
              <a:cs typeface="Open Sans Light"/>
            </a:endParaRPr>
          </a:p>
        </p:txBody>
      </p:sp>
      <p:sp>
        <p:nvSpPr>
          <p:cNvPr id="41" name="TextBox 40"/>
          <p:cNvSpPr txBox="1"/>
          <p:nvPr/>
        </p:nvSpPr>
        <p:spPr>
          <a:xfrm>
            <a:off x="5038900" y="4826155"/>
            <a:ext cx="1049499" cy="507831"/>
          </a:xfrm>
          <a:prstGeom prst="rect">
            <a:avLst/>
          </a:prstGeom>
          <a:noFill/>
        </p:spPr>
        <p:txBody>
          <a:bodyPr wrap="none" rtlCol="0">
            <a:spAutoFit/>
          </a:bodyPr>
          <a:lstStyle/>
          <a:p>
            <a:r>
              <a:rPr lang="en-US" sz="900" dirty="0" smtClean="0">
                <a:solidFill>
                  <a:schemeClr val="tx1">
                    <a:lumMod val="65000"/>
                    <a:lumOff val="35000"/>
                  </a:schemeClr>
                </a:solidFill>
                <a:latin typeface="Open Sans Light"/>
                <a:cs typeface="Open Sans Light"/>
              </a:rPr>
              <a:t>+31-6-83533942</a:t>
            </a:r>
          </a:p>
          <a:p>
            <a:endParaRPr lang="en-US" sz="900" dirty="0">
              <a:solidFill>
                <a:schemeClr val="tx1">
                  <a:lumMod val="65000"/>
                  <a:lumOff val="35000"/>
                </a:schemeClr>
              </a:solidFill>
              <a:latin typeface="Open Sans Light"/>
              <a:cs typeface="Open Sans Light"/>
            </a:endParaRPr>
          </a:p>
          <a:p>
            <a:endParaRPr lang="en-US" sz="900" dirty="0" smtClean="0">
              <a:solidFill>
                <a:schemeClr val="tx1">
                  <a:lumMod val="65000"/>
                  <a:lumOff val="35000"/>
                </a:schemeClr>
              </a:solidFill>
              <a:latin typeface="Open Sans Light"/>
              <a:cs typeface="Open Sans Light"/>
            </a:endParaRPr>
          </a:p>
        </p:txBody>
      </p:sp>
      <p:sp>
        <p:nvSpPr>
          <p:cNvPr id="42" name="TextBox 41"/>
          <p:cNvSpPr txBox="1"/>
          <p:nvPr/>
        </p:nvSpPr>
        <p:spPr>
          <a:xfrm>
            <a:off x="5036396" y="5067504"/>
            <a:ext cx="1697901" cy="230832"/>
          </a:xfrm>
          <a:prstGeom prst="rect">
            <a:avLst/>
          </a:prstGeom>
          <a:noFill/>
        </p:spPr>
        <p:txBody>
          <a:bodyPr wrap="none" rtlCol="0">
            <a:spAutoFit/>
          </a:bodyPr>
          <a:lstStyle/>
          <a:p>
            <a:r>
              <a:rPr lang="en-US" sz="900" dirty="0" err="1" smtClean="0">
                <a:solidFill>
                  <a:schemeClr val="tx1">
                    <a:lumMod val="65000"/>
                    <a:lumOff val="35000"/>
                  </a:schemeClr>
                </a:solidFill>
                <a:latin typeface="Open Sans Light"/>
                <a:cs typeface="Open Sans Light"/>
              </a:rPr>
              <a:t>info@experiencewaterland.nl</a:t>
            </a:r>
            <a:endParaRPr lang="en-US" sz="900" dirty="0" smtClean="0">
              <a:solidFill>
                <a:schemeClr val="tx1">
                  <a:lumMod val="65000"/>
                  <a:lumOff val="35000"/>
                </a:schemeClr>
              </a:solidFill>
              <a:latin typeface="Open Sans Light"/>
              <a:cs typeface="Open Sans Light"/>
            </a:endParaRPr>
          </a:p>
        </p:txBody>
      </p:sp>
      <p:pic>
        <p:nvPicPr>
          <p:cNvPr id="43" name="Picture 42" descr="ema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790" y="5100574"/>
            <a:ext cx="180000" cy="180000"/>
          </a:xfrm>
          <a:prstGeom prst="rect">
            <a:avLst/>
          </a:prstGeom>
        </p:spPr>
      </p:pic>
      <p:pic>
        <p:nvPicPr>
          <p:cNvPr id="44" name="Picture 43" descr="inf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640" y="5342672"/>
            <a:ext cx="180000" cy="180000"/>
          </a:xfrm>
          <a:prstGeom prst="rect">
            <a:avLst/>
          </a:prstGeom>
        </p:spPr>
      </p:pic>
      <p:pic>
        <p:nvPicPr>
          <p:cNvPr id="45" name="Picture 44" descr="ph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790" y="4852798"/>
            <a:ext cx="180000" cy="180000"/>
          </a:xfrm>
          <a:prstGeom prst="rect">
            <a:avLst/>
          </a:prstGeom>
        </p:spPr>
      </p:pic>
      <p:cxnSp>
        <p:nvCxnSpPr>
          <p:cNvPr id="47" name="Straight Connector 46"/>
          <p:cNvCxnSpPr/>
          <p:nvPr/>
        </p:nvCxnSpPr>
        <p:spPr>
          <a:xfrm flipV="1">
            <a:off x="4869395" y="3040828"/>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4772205" y="4284703"/>
            <a:ext cx="3137048" cy="384721"/>
          </a:xfrm>
          <a:prstGeom prst="rect">
            <a:avLst/>
          </a:prstGeom>
          <a:noFill/>
        </p:spPr>
        <p:txBody>
          <a:bodyPr wrap="square" rtlCol="0">
            <a:spAutoFit/>
          </a:bodyPr>
          <a:lstStyle/>
          <a:p>
            <a:endParaRPr lang="en-US" sz="900" dirty="0" smtClean="0">
              <a:solidFill>
                <a:schemeClr val="tx1">
                  <a:lumMod val="65000"/>
                  <a:lumOff val="35000"/>
                </a:schemeClr>
              </a:solidFill>
              <a:latin typeface="Open Sans Light"/>
              <a:cs typeface="Open Sans Light"/>
            </a:endParaRPr>
          </a:p>
          <a:p>
            <a:r>
              <a:rPr lang="en-US" sz="1000" dirty="0" err="1" smtClean="0">
                <a:solidFill>
                  <a:schemeClr val="tx1">
                    <a:lumMod val="65000"/>
                    <a:lumOff val="35000"/>
                  </a:schemeClr>
                </a:solidFill>
                <a:latin typeface="Open Sans Light"/>
                <a:cs typeface="Open Sans Light"/>
              </a:rPr>
              <a:t>Duur</a:t>
            </a:r>
            <a:r>
              <a:rPr lang="en-US" sz="900" dirty="0" smtClean="0">
                <a:solidFill>
                  <a:schemeClr val="tx1">
                    <a:lumMod val="65000"/>
                    <a:lumOff val="35000"/>
                  </a:schemeClr>
                </a:solidFill>
                <a:latin typeface="Open Sans Light"/>
                <a:cs typeface="Open Sans Light"/>
              </a:rPr>
              <a:t>			</a:t>
            </a:r>
            <a:r>
              <a:rPr lang="en-US" sz="900" dirty="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Open Sans Light"/>
                <a:cs typeface="Open Sans Light"/>
              </a:rPr>
              <a:t>        </a:t>
            </a:r>
            <a:r>
              <a:rPr lang="en-US" sz="900" dirty="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ChunkFive Roman"/>
                <a:cs typeface="ChunkFive Roman"/>
              </a:rPr>
              <a:t>  	</a:t>
            </a:r>
            <a:endParaRPr lang="en-US" sz="1200" dirty="0" smtClean="0">
              <a:solidFill>
                <a:schemeClr val="tx1">
                  <a:lumMod val="65000"/>
                  <a:lumOff val="35000"/>
                </a:schemeClr>
              </a:solidFill>
              <a:latin typeface="ChunkFive Roman"/>
              <a:cs typeface="ChunkFive Roman"/>
            </a:endParaRPr>
          </a:p>
        </p:txBody>
      </p:sp>
      <p:cxnSp>
        <p:nvCxnSpPr>
          <p:cNvPr id="49" name="Straight Connector 48"/>
          <p:cNvCxnSpPr/>
          <p:nvPr/>
        </p:nvCxnSpPr>
        <p:spPr>
          <a:xfrm flipV="1">
            <a:off x="4869395" y="4680761"/>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7133869" y="4255603"/>
            <a:ext cx="3137048" cy="415498"/>
          </a:xfrm>
          <a:prstGeom prst="rect">
            <a:avLst/>
          </a:prstGeom>
          <a:noFill/>
        </p:spPr>
        <p:txBody>
          <a:bodyPr wrap="square" rtlCol="0">
            <a:spAutoFit/>
          </a:bodyPr>
          <a:lstStyle/>
          <a:p>
            <a:endParaRPr lang="en-US" sz="900" dirty="0" smtClean="0">
              <a:solidFill>
                <a:schemeClr val="tx1">
                  <a:lumMod val="65000"/>
                  <a:lumOff val="35000"/>
                </a:schemeClr>
              </a:solidFill>
              <a:latin typeface="Open Sans Light"/>
              <a:cs typeface="Open Sans Light"/>
            </a:endParaRPr>
          </a:p>
          <a:p>
            <a:r>
              <a:rPr lang="en-US" sz="1200" dirty="0">
                <a:solidFill>
                  <a:schemeClr val="tx1">
                    <a:lumMod val="65000"/>
                    <a:lumOff val="35000"/>
                  </a:schemeClr>
                </a:solidFill>
                <a:latin typeface="ChunkFive Roman"/>
                <a:cs typeface="ChunkFive Roman"/>
              </a:rPr>
              <a:t>4</a:t>
            </a:r>
            <a:r>
              <a:rPr lang="en-US" sz="1200" dirty="0" smtClean="0">
                <a:solidFill>
                  <a:schemeClr val="tx1">
                    <a:lumMod val="65000"/>
                    <a:lumOff val="35000"/>
                  </a:schemeClr>
                </a:solidFill>
                <a:latin typeface="ChunkFive Roman"/>
                <a:cs typeface="ChunkFive Roman"/>
              </a:rPr>
              <a:t> </a:t>
            </a:r>
            <a:r>
              <a:rPr lang="en-US" sz="1200" dirty="0" err="1" smtClean="0">
                <a:solidFill>
                  <a:schemeClr val="tx1">
                    <a:lumMod val="65000"/>
                    <a:lumOff val="35000"/>
                  </a:schemeClr>
                </a:solidFill>
                <a:latin typeface="ChunkFive Roman"/>
                <a:cs typeface="ChunkFive Roman"/>
              </a:rPr>
              <a:t>uur</a:t>
            </a:r>
            <a:endParaRPr lang="en-US" sz="1200" dirty="0" smtClean="0">
              <a:solidFill>
                <a:schemeClr val="tx1">
                  <a:lumMod val="65000"/>
                  <a:lumOff val="35000"/>
                </a:schemeClr>
              </a:solidFill>
              <a:latin typeface="ChunkFive Roman"/>
              <a:cs typeface="ChunkFive Roman"/>
            </a:endParaRPr>
          </a:p>
        </p:txBody>
      </p:sp>
      <p:sp>
        <p:nvSpPr>
          <p:cNvPr id="51" name="TextBox 50"/>
          <p:cNvSpPr txBox="1"/>
          <p:nvPr/>
        </p:nvSpPr>
        <p:spPr>
          <a:xfrm>
            <a:off x="777930" y="5551503"/>
            <a:ext cx="3506088" cy="230832"/>
          </a:xfrm>
          <a:prstGeom prst="rect">
            <a:avLst/>
          </a:prstGeom>
          <a:noFill/>
        </p:spPr>
        <p:txBody>
          <a:bodyPr wrap="none" rtlCol="0">
            <a:spAutoFit/>
          </a:bodyPr>
          <a:lstStyle/>
          <a:p>
            <a:r>
              <a:rPr lang="en-US" sz="900" dirty="0" smtClean="0">
                <a:solidFill>
                  <a:schemeClr val="tx1">
                    <a:lumMod val="65000"/>
                    <a:lumOff val="35000"/>
                  </a:schemeClr>
                </a:solidFill>
                <a:latin typeface="Open Sans Light"/>
                <a:cs typeface="Open Sans Light"/>
              </a:rPr>
              <a:t>Unique outdoor tours and events in the backyard of Amsterdam</a:t>
            </a:r>
          </a:p>
        </p:txBody>
      </p:sp>
      <p:pic>
        <p:nvPicPr>
          <p:cNvPr id="2" name="Afbeelding 1" descr="Screen Shot 2015-11-22 at 19.03.5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547" y="618696"/>
            <a:ext cx="3778284" cy="3439173"/>
          </a:xfrm>
          <a:prstGeom prst="rect">
            <a:avLst/>
          </a:prstGeom>
        </p:spPr>
      </p:pic>
      <p:pic>
        <p:nvPicPr>
          <p:cNvPr id="4" name="Afbeelding 3" descr="Zaanse Schans experiencewaterland.jpeg"/>
          <p:cNvPicPr>
            <a:picLocks noChangeAspect="1"/>
          </p:cNvPicPr>
          <p:nvPr/>
        </p:nvPicPr>
        <p:blipFill rotWithShape="1">
          <a:blip r:embed="rId7">
            <a:extLst>
              <a:ext uri="{28A0092B-C50C-407E-A947-70E740481C1C}">
                <a14:useLocalDpi xmlns:a14="http://schemas.microsoft.com/office/drawing/2010/main" val="0"/>
              </a:ext>
            </a:extLst>
          </a:blip>
          <a:srcRect t="12634" b="28641"/>
          <a:stretch/>
        </p:blipFill>
        <p:spPr>
          <a:xfrm>
            <a:off x="4686915" y="885121"/>
            <a:ext cx="3333293" cy="1448998"/>
          </a:xfrm>
          <a:prstGeom prst="rect">
            <a:avLst/>
          </a:prstGeom>
        </p:spPr>
      </p:pic>
      <p:cxnSp>
        <p:nvCxnSpPr>
          <p:cNvPr id="6" name="Rechte verbindingslijn met pijl 5"/>
          <p:cNvCxnSpPr/>
          <p:nvPr/>
        </p:nvCxnSpPr>
        <p:spPr>
          <a:xfrm flipH="1" flipV="1">
            <a:off x="1367106" y="1841500"/>
            <a:ext cx="868094" cy="10895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p:cNvCxnSpPr/>
          <p:nvPr/>
        </p:nvCxnSpPr>
        <p:spPr>
          <a:xfrm flipV="1">
            <a:off x="1181100" y="1193800"/>
            <a:ext cx="1955800"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Rechte verbindingslijn met pijl 34"/>
          <p:cNvCxnSpPr/>
          <p:nvPr/>
        </p:nvCxnSpPr>
        <p:spPr>
          <a:xfrm flipH="1">
            <a:off x="3213100" y="1193800"/>
            <a:ext cx="317500" cy="469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Rechte verbindingslijn met pijl 35"/>
          <p:cNvCxnSpPr/>
          <p:nvPr/>
        </p:nvCxnSpPr>
        <p:spPr>
          <a:xfrm>
            <a:off x="3213100" y="1676400"/>
            <a:ext cx="440006" cy="25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Rechte verbindingslijn met pijl 45"/>
          <p:cNvCxnSpPr/>
          <p:nvPr/>
        </p:nvCxnSpPr>
        <p:spPr>
          <a:xfrm flipH="1">
            <a:off x="3530600" y="1930400"/>
            <a:ext cx="274906" cy="508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Rechte verbindingslijn met pijl 51"/>
          <p:cNvCxnSpPr/>
          <p:nvPr/>
        </p:nvCxnSpPr>
        <p:spPr>
          <a:xfrm flipH="1">
            <a:off x="2921000" y="2410421"/>
            <a:ext cx="609600" cy="709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 name="Afbeelding 4" descr="Screen Shot 2015-12-18 at 09.37.1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647" y="609247"/>
            <a:ext cx="3785183" cy="3475989"/>
          </a:xfrm>
          <a:prstGeom prst="rect">
            <a:avLst/>
          </a:prstGeom>
        </p:spPr>
      </p:pic>
    </p:spTree>
    <p:extLst>
      <p:ext uri="{BB962C8B-B14F-4D97-AF65-F5344CB8AC3E}">
        <p14:creationId xmlns:p14="http://schemas.microsoft.com/office/powerpoint/2010/main" val="31118165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408622" y="4240189"/>
            <a:ext cx="1803311" cy="15563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a:spLocks/>
          </p:cNvSpPr>
          <p:nvPr/>
        </p:nvSpPr>
        <p:spPr>
          <a:xfrm>
            <a:off x="597647" y="609247"/>
            <a:ext cx="3780000" cy="5328000"/>
          </a:xfrm>
          <a:prstGeom prst="rect">
            <a:avLst/>
          </a:prstGeom>
          <a:solidFill>
            <a:srgbClr val="FFFFFF"/>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426953" y="617218"/>
            <a:ext cx="3780000" cy="5328000"/>
          </a:xfrm>
          <a:prstGeom prst="rect">
            <a:avLst/>
          </a:prstGeom>
          <a:solidFill>
            <a:srgbClr val="E9E4DE"/>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hthoek 36"/>
          <p:cNvSpPr/>
          <p:nvPr/>
        </p:nvSpPr>
        <p:spPr>
          <a:xfrm>
            <a:off x="4686915" y="885120"/>
            <a:ext cx="3310621" cy="4836035"/>
          </a:xfrm>
          <a:prstGeom prst="rect">
            <a:avLst/>
          </a:prstGeom>
          <a:solidFill>
            <a:schemeClr val="bg1"/>
          </a:solidFill>
          <a:ln>
            <a:noFill/>
          </a:ln>
          <a:effectLst>
            <a:outerShdw blurRad="63500" sx="75000" sy="75000" algn="ctr" rotWithShape="0">
              <a:schemeClr val="tx1">
                <a:lumMod val="65000"/>
                <a:lumOff val="35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2" name="Rectangle 21"/>
          <p:cNvSpPr/>
          <p:nvPr/>
        </p:nvSpPr>
        <p:spPr>
          <a:xfrm>
            <a:off x="4776626" y="2684801"/>
            <a:ext cx="2746512" cy="246221"/>
          </a:xfrm>
          <a:prstGeom prst="rect">
            <a:avLst/>
          </a:prstGeom>
        </p:spPr>
        <p:txBody>
          <a:bodyPr wrap="square">
            <a:spAutoFit/>
          </a:bodyPr>
          <a:lstStyle/>
          <a:p>
            <a:pPr lvl="0"/>
            <a:r>
              <a:rPr lang="en-US" sz="1000" dirty="0" err="1" smtClean="0">
                <a:solidFill>
                  <a:prstClr val="white">
                    <a:lumMod val="65000"/>
                  </a:prstClr>
                </a:solidFill>
                <a:latin typeface="Open Sans Light"/>
                <a:cs typeface="Open Sans Light"/>
              </a:rPr>
              <a:t>Uitdam</a:t>
            </a:r>
            <a:endParaRPr lang="en-US" sz="1000" dirty="0">
              <a:solidFill>
                <a:prstClr val="white">
                  <a:lumMod val="65000"/>
                </a:prstClr>
              </a:solidFill>
              <a:latin typeface="Open Sans Light"/>
              <a:cs typeface="Open Sans Light"/>
            </a:endParaRPr>
          </a:p>
        </p:txBody>
      </p:sp>
      <p:cxnSp>
        <p:nvCxnSpPr>
          <p:cNvPr id="29" name="Straight Connector 28"/>
          <p:cNvCxnSpPr/>
          <p:nvPr/>
        </p:nvCxnSpPr>
        <p:spPr>
          <a:xfrm flipV="1">
            <a:off x="4869395" y="4397725"/>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772205" y="2438502"/>
            <a:ext cx="4680636" cy="307777"/>
          </a:xfrm>
          <a:prstGeom prst="rect">
            <a:avLst/>
          </a:prstGeom>
          <a:noFill/>
          <a:ln>
            <a:noFill/>
          </a:ln>
        </p:spPr>
        <p:txBody>
          <a:bodyPr wrap="square" rtlCol="0">
            <a:spAutoFit/>
          </a:bodyPr>
          <a:lstStyle/>
          <a:p>
            <a:r>
              <a:rPr lang="en-US" sz="1400" dirty="0">
                <a:solidFill>
                  <a:schemeClr val="tx1">
                    <a:lumMod val="65000"/>
                    <a:lumOff val="35000"/>
                  </a:schemeClr>
                </a:solidFill>
                <a:latin typeface="ChunkFive Roman"/>
                <a:cs typeface="ChunkFive Roman"/>
              </a:rPr>
              <a:t>2</a:t>
            </a:r>
            <a:r>
              <a:rPr lang="en-US" sz="1400" dirty="0" smtClean="0">
                <a:solidFill>
                  <a:schemeClr val="tx1">
                    <a:lumMod val="65000"/>
                    <a:lumOff val="35000"/>
                  </a:schemeClr>
                </a:solidFill>
                <a:latin typeface="ChunkFive Roman"/>
                <a:cs typeface="ChunkFive Roman"/>
              </a:rPr>
              <a:t>. </a:t>
            </a:r>
            <a:r>
              <a:rPr lang="en-US" sz="1400" dirty="0" err="1" smtClean="0">
                <a:solidFill>
                  <a:schemeClr val="tx1">
                    <a:lumMod val="65000"/>
                    <a:lumOff val="35000"/>
                  </a:schemeClr>
                </a:solidFill>
                <a:latin typeface="ChunkFive Roman"/>
                <a:cs typeface="ChunkFive Roman"/>
              </a:rPr>
              <a:t>Koud</a:t>
            </a:r>
            <a:r>
              <a:rPr lang="en-US" sz="1400" dirty="0" smtClean="0">
                <a:solidFill>
                  <a:schemeClr val="tx1">
                    <a:lumMod val="65000"/>
                    <a:lumOff val="35000"/>
                  </a:schemeClr>
                </a:solidFill>
                <a:latin typeface="ChunkFive Roman"/>
                <a:cs typeface="ChunkFive Roman"/>
              </a:rPr>
              <a:t> en warm </a:t>
            </a:r>
            <a:r>
              <a:rPr lang="en-US" sz="1400" dirty="0" err="1" smtClean="0">
                <a:solidFill>
                  <a:schemeClr val="tx1">
                    <a:lumMod val="65000"/>
                    <a:lumOff val="35000"/>
                  </a:schemeClr>
                </a:solidFill>
                <a:latin typeface="ChunkFive Roman"/>
                <a:cs typeface="ChunkFive Roman"/>
              </a:rPr>
              <a:t>roken</a:t>
            </a:r>
            <a:endParaRPr lang="en-US" sz="1400" dirty="0">
              <a:solidFill>
                <a:schemeClr val="tx1">
                  <a:lumMod val="65000"/>
                  <a:lumOff val="35000"/>
                </a:schemeClr>
              </a:solidFill>
              <a:latin typeface="ChunkFive Roman"/>
              <a:cs typeface="ChunkFive Roman"/>
            </a:endParaRPr>
          </a:p>
        </p:txBody>
      </p:sp>
      <p:pic>
        <p:nvPicPr>
          <p:cNvPr id="37" name="Picture 36" descr="waterlandexperience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106" y="4226009"/>
            <a:ext cx="2286000" cy="800100"/>
          </a:xfrm>
          <a:prstGeom prst="rect">
            <a:avLst/>
          </a:prstGeom>
        </p:spPr>
      </p:pic>
      <p:sp>
        <p:nvSpPr>
          <p:cNvPr id="52" name="TextBox 51"/>
          <p:cNvSpPr txBox="1"/>
          <p:nvPr/>
        </p:nvSpPr>
        <p:spPr>
          <a:xfrm>
            <a:off x="5043246" y="5322024"/>
            <a:ext cx="1803311" cy="369332"/>
          </a:xfrm>
          <a:prstGeom prst="rect">
            <a:avLst/>
          </a:prstGeom>
          <a:noFill/>
          <a:ln>
            <a:noFill/>
          </a:ln>
        </p:spPr>
        <p:txBody>
          <a:bodyPr wrap="none" rtlCol="0">
            <a:spAutoFit/>
          </a:bodyPr>
          <a:lstStyle/>
          <a:p>
            <a:r>
              <a:rPr lang="en-US" sz="900" dirty="0" err="1" smtClean="0">
                <a:solidFill>
                  <a:schemeClr val="tx1">
                    <a:lumMod val="65000"/>
                    <a:lumOff val="35000"/>
                  </a:schemeClr>
                </a:solidFill>
                <a:latin typeface="Open Sans Light"/>
                <a:cs typeface="Open Sans Light"/>
              </a:rPr>
              <a:t>www.experiencewaterland.com</a:t>
            </a:r>
            <a:endParaRPr lang="en-US" sz="900" dirty="0" smtClean="0">
              <a:solidFill>
                <a:schemeClr val="tx1">
                  <a:lumMod val="65000"/>
                  <a:lumOff val="35000"/>
                </a:schemeClr>
              </a:solidFill>
              <a:latin typeface="Open Sans Light"/>
              <a:cs typeface="Open Sans Light"/>
            </a:endParaRPr>
          </a:p>
          <a:p>
            <a:endParaRPr lang="en-US" sz="900" dirty="0">
              <a:solidFill>
                <a:schemeClr val="tx1">
                  <a:lumMod val="65000"/>
                  <a:lumOff val="35000"/>
                </a:schemeClr>
              </a:solidFill>
              <a:latin typeface="Open Sans Light"/>
              <a:cs typeface="Open Sans Light"/>
            </a:endParaRPr>
          </a:p>
        </p:txBody>
      </p:sp>
      <p:sp>
        <p:nvSpPr>
          <p:cNvPr id="54" name="TextBox 53"/>
          <p:cNvSpPr txBox="1"/>
          <p:nvPr/>
        </p:nvSpPr>
        <p:spPr>
          <a:xfrm>
            <a:off x="5038900" y="4826155"/>
            <a:ext cx="1049499" cy="507831"/>
          </a:xfrm>
          <a:prstGeom prst="rect">
            <a:avLst/>
          </a:prstGeom>
          <a:noFill/>
        </p:spPr>
        <p:txBody>
          <a:bodyPr wrap="none" rtlCol="0">
            <a:spAutoFit/>
          </a:bodyPr>
          <a:lstStyle/>
          <a:p>
            <a:r>
              <a:rPr lang="en-US" sz="900" dirty="0" smtClean="0">
                <a:solidFill>
                  <a:schemeClr val="tx1">
                    <a:lumMod val="65000"/>
                    <a:lumOff val="35000"/>
                  </a:schemeClr>
                </a:solidFill>
                <a:latin typeface="Open Sans Light"/>
                <a:cs typeface="Open Sans Light"/>
              </a:rPr>
              <a:t>+31-6-83533942</a:t>
            </a:r>
          </a:p>
          <a:p>
            <a:endParaRPr lang="en-US" sz="900" dirty="0">
              <a:solidFill>
                <a:schemeClr val="tx1">
                  <a:lumMod val="65000"/>
                  <a:lumOff val="35000"/>
                </a:schemeClr>
              </a:solidFill>
              <a:latin typeface="Open Sans Light"/>
              <a:cs typeface="Open Sans Light"/>
            </a:endParaRPr>
          </a:p>
          <a:p>
            <a:endParaRPr lang="en-US" sz="900" dirty="0" smtClean="0">
              <a:solidFill>
                <a:schemeClr val="tx1">
                  <a:lumMod val="65000"/>
                  <a:lumOff val="35000"/>
                </a:schemeClr>
              </a:solidFill>
              <a:latin typeface="Open Sans Light"/>
              <a:cs typeface="Open Sans Light"/>
            </a:endParaRPr>
          </a:p>
        </p:txBody>
      </p:sp>
      <p:sp>
        <p:nvSpPr>
          <p:cNvPr id="55" name="TextBox 54"/>
          <p:cNvSpPr txBox="1"/>
          <p:nvPr/>
        </p:nvSpPr>
        <p:spPr>
          <a:xfrm>
            <a:off x="5036396" y="5067504"/>
            <a:ext cx="1697901" cy="230832"/>
          </a:xfrm>
          <a:prstGeom prst="rect">
            <a:avLst/>
          </a:prstGeom>
          <a:noFill/>
        </p:spPr>
        <p:txBody>
          <a:bodyPr wrap="none" rtlCol="0">
            <a:spAutoFit/>
          </a:bodyPr>
          <a:lstStyle/>
          <a:p>
            <a:r>
              <a:rPr lang="en-US" sz="900" dirty="0" err="1" smtClean="0">
                <a:solidFill>
                  <a:schemeClr val="tx1">
                    <a:lumMod val="65000"/>
                    <a:lumOff val="35000"/>
                  </a:schemeClr>
                </a:solidFill>
                <a:latin typeface="Open Sans Light"/>
                <a:cs typeface="Open Sans Light"/>
              </a:rPr>
              <a:t>info@experiencewaterland.nl</a:t>
            </a:r>
            <a:endParaRPr lang="en-US" sz="900" dirty="0" smtClean="0">
              <a:solidFill>
                <a:schemeClr val="tx1">
                  <a:lumMod val="65000"/>
                  <a:lumOff val="35000"/>
                </a:schemeClr>
              </a:solidFill>
              <a:latin typeface="Open Sans Light"/>
              <a:cs typeface="Open Sans Light"/>
            </a:endParaRPr>
          </a:p>
        </p:txBody>
      </p:sp>
      <p:pic>
        <p:nvPicPr>
          <p:cNvPr id="57" name="Picture 56" descr="ema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790" y="5100574"/>
            <a:ext cx="180000" cy="180000"/>
          </a:xfrm>
          <a:prstGeom prst="rect">
            <a:avLst/>
          </a:prstGeom>
        </p:spPr>
      </p:pic>
      <p:pic>
        <p:nvPicPr>
          <p:cNvPr id="58" name="Picture 57" descr="inf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640" y="5342672"/>
            <a:ext cx="180000" cy="180000"/>
          </a:xfrm>
          <a:prstGeom prst="rect">
            <a:avLst/>
          </a:prstGeom>
        </p:spPr>
      </p:pic>
      <p:pic>
        <p:nvPicPr>
          <p:cNvPr id="59" name="Picture 58" descr="ph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790" y="4852798"/>
            <a:ext cx="180000" cy="180000"/>
          </a:xfrm>
          <a:prstGeom prst="rect">
            <a:avLst/>
          </a:prstGeom>
        </p:spPr>
      </p:pic>
      <p:sp>
        <p:nvSpPr>
          <p:cNvPr id="60" name="TextBox 59"/>
          <p:cNvSpPr txBox="1"/>
          <p:nvPr/>
        </p:nvSpPr>
        <p:spPr>
          <a:xfrm>
            <a:off x="777930" y="5551503"/>
            <a:ext cx="3506088" cy="230832"/>
          </a:xfrm>
          <a:prstGeom prst="rect">
            <a:avLst/>
          </a:prstGeom>
          <a:noFill/>
        </p:spPr>
        <p:txBody>
          <a:bodyPr wrap="none" rtlCol="0">
            <a:spAutoFit/>
          </a:bodyPr>
          <a:lstStyle/>
          <a:p>
            <a:r>
              <a:rPr lang="en-US" sz="900" dirty="0" smtClean="0">
                <a:solidFill>
                  <a:schemeClr val="tx1">
                    <a:lumMod val="65000"/>
                    <a:lumOff val="35000"/>
                  </a:schemeClr>
                </a:solidFill>
                <a:latin typeface="Open Sans Light"/>
                <a:cs typeface="Open Sans Light"/>
              </a:rPr>
              <a:t>Unique outdoor tours and events in the backyard of Amsterdam</a:t>
            </a:r>
          </a:p>
        </p:txBody>
      </p:sp>
      <p:cxnSp>
        <p:nvCxnSpPr>
          <p:cNvPr id="36" name="Straight Connector 35"/>
          <p:cNvCxnSpPr/>
          <p:nvPr/>
        </p:nvCxnSpPr>
        <p:spPr>
          <a:xfrm flipV="1">
            <a:off x="4869395" y="3040828"/>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772205" y="4284703"/>
            <a:ext cx="3137048" cy="384721"/>
          </a:xfrm>
          <a:prstGeom prst="rect">
            <a:avLst/>
          </a:prstGeom>
          <a:noFill/>
        </p:spPr>
        <p:txBody>
          <a:bodyPr wrap="square" rtlCol="0">
            <a:spAutoFit/>
          </a:bodyPr>
          <a:lstStyle/>
          <a:p>
            <a:endParaRPr lang="en-US" sz="900" dirty="0" smtClean="0">
              <a:solidFill>
                <a:schemeClr val="tx1">
                  <a:lumMod val="65000"/>
                  <a:lumOff val="35000"/>
                </a:schemeClr>
              </a:solidFill>
              <a:latin typeface="Open Sans Light"/>
              <a:cs typeface="Open Sans Light"/>
            </a:endParaRPr>
          </a:p>
          <a:p>
            <a:r>
              <a:rPr lang="en-US" sz="1000" dirty="0" err="1" smtClean="0">
                <a:solidFill>
                  <a:schemeClr val="tx1">
                    <a:lumMod val="65000"/>
                    <a:lumOff val="35000"/>
                  </a:schemeClr>
                </a:solidFill>
                <a:latin typeface="Open Sans Light"/>
                <a:cs typeface="Open Sans Light"/>
              </a:rPr>
              <a:t>Duur</a:t>
            </a:r>
            <a:r>
              <a:rPr lang="en-US" sz="900" dirty="0" smtClean="0">
                <a:solidFill>
                  <a:schemeClr val="tx1">
                    <a:lumMod val="65000"/>
                    <a:lumOff val="35000"/>
                  </a:schemeClr>
                </a:solidFill>
                <a:latin typeface="Open Sans Light"/>
                <a:cs typeface="Open Sans Light"/>
              </a:rPr>
              <a:t>			</a:t>
            </a:r>
            <a:r>
              <a:rPr lang="en-US" sz="900" dirty="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Open Sans Light"/>
                <a:cs typeface="Open Sans Light"/>
              </a:rPr>
              <a:t>        </a:t>
            </a:r>
            <a:r>
              <a:rPr lang="en-US" sz="900" dirty="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ChunkFive Roman"/>
                <a:cs typeface="ChunkFive Roman"/>
              </a:rPr>
              <a:t>  	</a:t>
            </a:r>
            <a:endParaRPr lang="en-US" sz="1200" dirty="0" smtClean="0">
              <a:solidFill>
                <a:schemeClr val="tx1">
                  <a:lumMod val="65000"/>
                  <a:lumOff val="35000"/>
                </a:schemeClr>
              </a:solidFill>
              <a:latin typeface="ChunkFive Roman"/>
              <a:cs typeface="ChunkFive Roman"/>
            </a:endParaRPr>
          </a:p>
        </p:txBody>
      </p:sp>
      <p:cxnSp>
        <p:nvCxnSpPr>
          <p:cNvPr id="63" name="Straight Connector 62"/>
          <p:cNvCxnSpPr/>
          <p:nvPr/>
        </p:nvCxnSpPr>
        <p:spPr>
          <a:xfrm flipV="1">
            <a:off x="4884416" y="6889499"/>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4869395" y="4680761"/>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7133869" y="4255603"/>
            <a:ext cx="3137048" cy="415498"/>
          </a:xfrm>
          <a:prstGeom prst="rect">
            <a:avLst/>
          </a:prstGeom>
          <a:noFill/>
        </p:spPr>
        <p:txBody>
          <a:bodyPr wrap="square" rtlCol="0">
            <a:spAutoFit/>
          </a:bodyPr>
          <a:lstStyle/>
          <a:p>
            <a:endParaRPr lang="en-US" sz="900" dirty="0" smtClean="0">
              <a:solidFill>
                <a:schemeClr val="tx1">
                  <a:lumMod val="65000"/>
                  <a:lumOff val="35000"/>
                </a:schemeClr>
              </a:solidFill>
              <a:latin typeface="Open Sans Light"/>
              <a:cs typeface="Open Sans Light"/>
            </a:endParaRPr>
          </a:p>
          <a:p>
            <a:r>
              <a:rPr lang="en-US" sz="1200" dirty="0">
                <a:solidFill>
                  <a:schemeClr val="tx1">
                    <a:lumMod val="65000"/>
                    <a:lumOff val="35000"/>
                  </a:schemeClr>
                </a:solidFill>
                <a:latin typeface="ChunkFive Roman"/>
                <a:cs typeface="ChunkFive Roman"/>
              </a:rPr>
              <a:t>4</a:t>
            </a:r>
            <a:r>
              <a:rPr lang="en-US" sz="1200" dirty="0" smtClean="0">
                <a:solidFill>
                  <a:schemeClr val="tx1">
                    <a:lumMod val="65000"/>
                    <a:lumOff val="35000"/>
                  </a:schemeClr>
                </a:solidFill>
                <a:latin typeface="ChunkFive Roman"/>
                <a:cs typeface="ChunkFive Roman"/>
              </a:rPr>
              <a:t> </a:t>
            </a:r>
            <a:r>
              <a:rPr lang="en-US" sz="1200" dirty="0" err="1" smtClean="0">
                <a:solidFill>
                  <a:schemeClr val="tx1">
                    <a:lumMod val="65000"/>
                    <a:lumOff val="35000"/>
                  </a:schemeClr>
                </a:solidFill>
                <a:latin typeface="ChunkFive Roman"/>
                <a:cs typeface="ChunkFive Roman"/>
              </a:rPr>
              <a:t>uur</a:t>
            </a:r>
            <a:endParaRPr lang="en-US" sz="1200" dirty="0" smtClean="0">
              <a:solidFill>
                <a:schemeClr val="tx1">
                  <a:lumMod val="65000"/>
                  <a:lumOff val="35000"/>
                </a:schemeClr>
              </a:solidFill>
              <a:latin typeface="ChunkFive Roman"/>
              <a:cs typeface="ChunkFive Roman"/>
            </a:endParaRPr>
          </a:p>
        </p:txBody>
      </p:sp>
      <p:pic>
        <p:nvPicPr>
          <p:cNvPr id="2" name="Afbeelding 1" descr="scheepskameel1.jpg"/>
          <p:cNvPicPr>
            <a:picLocks noChangeAspect="1"/>
          </p:cNvPicPr>
          <p:nvPr/>
        </p:nvPicPr>
        <p:blipFill rotWithShape="1">
          <a:blip r:embed="rId6">
            <a:extLst>
              <a:ext uri="{28A0092B-C50C-407E-A947-70E740481C1C}">
                <a14:useLocalDpi xmlns:a14="http://schemas.microsoft.com/office/drawing/2010/main" val="0"/>
              </a:ext>
            </a:extLst>
          </a:blip>
          <a:srcRect t="14828" b="4771"/>
          <a:stretch/>
        </p:blipFill>
        <p:spPr>
          <a:xfrm>
            <a:off x="4686915" y="859720"/>
            <a:ext cx="3312000" cy="1467150"/>
          </a:xfrm>
          <a:prstGeom prst="rect">
            <a:avLst/>
          </a:prstGeom>
        </p:spPr>
      </p:pic>
      <p:pic>
        <p:nvPicPr>
          <p:cNvPr id="3" name="Afbeelding 2" descr="kameel1.jpg"/>
          <p:cNvPicPr>
            <a:picLocks noChangeAspect="1"/>
          </p:cNvPicPr>
          <p:nvPr/>
        </p:nvPicPr>
        <p:blipFill rotWithShape="1">
          <a:blip r:embed="rId7">
            <a:extLst>
              <a:ext uri="{28A0092B-C50C-407E-A947-70E740481C1C}">
                <a14:useLocalDpi xmlns:a14="http://schemas.microsoft.com/office/drawing/2010/main" val="0"/>
              </a:ext>
            </a:extLst>
          </a:blip>
          <a:srcRect t="19174"/>
          <a:stretch/>
        </p:blipFill>
        <p:spPr>
          <a:xfrm>
            <a:off x="605281" y="609247"/>
            <a:ext cx="3821672" cy="3468112"/>
          </a:xfrm>
          <a:prstGeom prst="rect">
            <a:avLst/>
          </a:prstGeom>
        </p:spPr>
      </p:pic>
      <p:pic>
        <p:nvPicPr>
          <p:cNvPr id="25" name="Afbeelding 24" descr="Screen Shot 2015-12-18 at 09.36.55.png"/>
          <p:cNvPicPr>
            <a:picLocks noChangeAspect="1"/>
          </p:cNvPicPr>
          <p:nvPr/>
        </p:nvPicPr>
        <p:blipFill rotWithShape="1">
          <a:blip r:embed="rId8">
            <a:extLst>
              <a:ext uri="{28A0092B-C50C-407E-A947-70E740481C1C}">
                <a14:useLocalDpi xmlns:a14="http://schemas.microsoft.com/office/drawing/2010/main" val="0"/>
              </a:ext>
            </a:extLst>
          </a:blip>
          <a:srcRect t="7246" b="23723"/>
          <a:stretch/>
        </p:blipFill>
        <p:spPr>
          <a:xfrm>
            <a:off x="575387" y="609247"/>
            <a:ext cx="3829305" cy="3468112"/>
          </a:xfrm>
          <a:prstGeom prst="rect">
            <a:avLst/>
          </a:prstGeom>
        </p:spPr>
      </p:pic>
      <p:sp>
        <p:nvSpPr>
          <p:cNvPr id="26" name="Rectangle 27"/>
          <p:cNvSpPr/>
          <p:nvPr/>
        </p:nvSpPr>
        <p:spPr>
          <a:xfrm>
            <a:off x="4778981" y="3119708"/>
            <a:ext cx="3130271" cy="1169551"/>
          </a:xfrm>
          <a:prstGeom prst="rect">
            <a:avLst/>
          </a:prstGeom>
        </p:spPr>
        <p:txBody>
          <a:bodyPr wrap="square">
            <a:spAutoFit/>
          </a:bodyPr>
          <a:lstStyle/>
          <a:p>
            <a:r>
              <a:rPr lang="nl-NL" sz="1000" dirty="0" smtClean="0">
                <a:latin typeface="Open Sans Light"/>
                <a:cs typeface="Open Sans Light"/>
              </a:rPr>
              <a:t>Bij koud roken wordt de temperatuur onder de 30c gehouden. Het gaat hier voornamelijk om het langzaam garen(5 uur) waarbij de bron van de rook op een externe plek gehouden wordt en de koude rook naar het product wordt geleid. Echter zijn er ook andere methodes: Rookspiraal of </a:t>
            </a:r>
            <a:r>
              <a:rPr lang="nl-NL" sz="1000" dirty="0" err="1" smtClean="0">
                <a:latin typeface="Open Sans Light"/>
                <a:cs typeface="Open Sans Light"/>
              </a:rPr>
              <a:t>eierdoos</a:t>
            </a:r>
            <a:r>
              <a:rPr lang="nl-NL" sz="1000" dirty="0" smtClean="0">
                <a:latin typeface="Open Sans Light"/>
                <a:cs typeface="Open Sans Light"/>
              </a:rPr>
              <a:t>. Warm roken gebeurt met een temp van 75c.</a:t>
            </a:r>
          </a:p>
        </p:txBody>
      </p:sp>
      <p:pic>
        <p:nvPicPr>
          <p:cNvPr id="4" name="Afbeelding 3"/>
          <p:cNvPicPr>
            <a:picLocks noChangeAspect="1"/>
          </p:cNvPicPr>
          <p:nvPr/>
        </p:nvPicPr>
        <p:blipFill rotWithShape="1">
          <a:blip r:embed="rId9"/>
          <a:srcRect t="32013" b="26230"/>
          <a:stretch/>
        </p:blipFill>
        <p:spPr>
          <a:xfrm>
            <a:off x="4671006" y="859721"/>
            <a:ext cx="3326530" cy="1467150"/>
          </a:xfrm>
          <a:prstGeom prst="rect">
            <a:avLst/>
          </a:prstGeom>
        </p:spPr>
      </p:pic>
    </p:spTree>
    <p:extLst>
      <p:ext uri="{BB962C8B-B14F-4D97-AF65-F5344CB8AC3E}">
        <p14:creationId xmlns:p14="http://schemas.microsoft.com/office/powerpoint/2010/main" val="29227183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a:spLocks/>
          </p:cNvSpPr>
          <p:nvPr/>
        </p:nvSpPr>
        <p:spPr>
          <a:xfrm>
            <a:off x="597647" y="609247"/>
            <a:ext cx="3780000" cy="5328000"/>
          </a:xfrm>
          <a:prstGeom prst="rect">
            <a:avLst/>
          </a:prstGeom>
          <a:solidFill>
            <a:srgbClr val="FFFFFF"/>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426953" y="617218"/>
            <a:ext cx="3780000" cy="5328000"/>
          </a:xfrm>
          <a:prstGeom prst="rect">
            <a:avLst/>
          </a:prstGeom>
          <a:solidFill>
            <a:srgbClr val="E9E4DE"/>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hthoek 36"/>
          <p:cNvSpPr/>
          <p:nvPr/>
        </p:nvSpPr>
        <p:spPr>
          <a:xfrm>
            <a:off x="4686915" y="885120"/>
            <a:ext cx="3310621" cy="4836035"/>
          </a:xfrm>
          <a:prstGeom prst="rect">
            <a:avLst/>
          </a:prstGeom>
          <a:solidFill>
            <a:schemeClr val="bg1"/>
          </a:solidFill>
          <a:ln>
            <a:noFill/>
          </a:ln>
          <a:effectLst>
            <a:outerShdw blurRad="63500" algn="ctr" rotWithShape="0">
              <a:schemeClr val="tx1">
                <a:lumMod val="65000"/>
                <a:lumOff val="35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38" name="Picture 37" descr="waterlandexperience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106" y="4226009"/>
            <a:ext cx="2286000" cy="800100"/>
          </a:xfrm>
          <a:prstGeom prst="rect">
            <a:avLst/>
          </a:prstGeom>
        </p:spPr>
      </p:pic>
      <p:sp>
        <p:nvSpPr>
          <p:cNvPr id="24" name="Rectangle 23"/>
          <p:cNvSpPr/>
          <p:nvPr/>
        </p:nvSpPr>
        <p:spPr>
          <a:xfrm>
            <a:off x="4776626" y="2684801"/>
            <a:ext cx="2746512" cy="246221"/>
          </a:xfrm>
          <a:prstGeom prst="rect">
            <a:avLst/>
          </a:prstGeom>
        </p:spPr>
        <p:txBody>
          <a:bodyPr wrap="square">
            <a:spAutoFit/>
          </a:bodyPr>
          <a:lstStyle/>
          <a:p>
            <a:pPr lvl="0"/>
            <a:r>
              <a:rPr lang="en-US" sz="1000" dirty="0" err="1" smtClean="0">
                <a:solidFill>
                  <a:prstClr val="white">
                    <a:lumMod val="65000"/>
                  </a:prstClr>
                </a:solidFill>
                <a:latin typeface="Open Sans Light"/>
                <a:cs typeface="Open Sans Light"/>
              </a:rPr>
              <a:t>www.Palingshop.nl</a:t>
            </a:r>
            <a:r>
              <a:rPr lang="en-US" sz="1000" dirty="0" smtClean="0">
                <a:solidFill>
                  <a:prstClr val="white">
                    <a:lumMod val="65000"/>
                  </a:prstClr>
                </a:solidFill>
                <a:latin typeface="Open Sans Light"/>
                <a:cs typeface="Open Sans Light"/>
              </a:rPr>
              <a:t> online– VD119 </a:t>
            </a:r>
            <a:r>
              <a:rPr lang="en-US" sz="1000" dirty="0" err="1" smtClean="0">
                <a:solidFill>
                  <a:prstClr val="white">
                    <a:lumMod val="65000"/>
                  </a:prstClr>
                </a:solidFill>
                <a:latin typeface="Open Sans Light"/>
                <a:cs typeface="Open Sans Light"/>
              </a:rPr>
              <a:t>Volendam</a:t>
            </a:r>
            <a:endParaRPr lang="en-US" sz="1000" dirty="0">
              <a:solidFill>
                <a:prstClr val="white">
                  <a:lumMod val="65000"/>
                </a:prstClr>
              </a:solidFill>
              <a:latin typeface="Open Sans Light"/>
              <a:cs typeface="Open Sans Light"/>
            </a:endParaRPr>
          </a:p>
        </p:txBody>
      </p:sp>
      <p:cxnSp>
        <p:nvCxnSpPr>
          <p:cNvPr id="26" name="Straight Connector 25"/>
          <p:cNvCxnSpPr/>
          <p:nvPr/>
        </p:nvCxnSpPr>
        <p:spPr>
          <a:xfrm flipV="1">
            <a:off x="4869395" y="4397725"/>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772205" y="2438502"/>
            <a:ext cx="4680636" cy="307777"/>
          </a:xfrm>
          <a:prstGeom prst="rect">
            <a:avLst/>
          </a:prstGeom>
          <a:noFill/>
          <a:ln>
            <a:noFill/>
          </a:ln>
        </p:spPr>
        <p:txBody>
          <a:bodyPr wrap="square" rtlCol="0">
            <a:spAutoFit/>
          </a:bodyPr>
          <a:lstStyle/>
          <a:p>
            <a:r>
              <a:rPr lang="en-US" sz="1400" dirty="0" smtClean="0">
                <a:solidFill>
                  <a:schemeClr val="tx1">
                    <a:lumMod val="65000"/>
                    <a:lumOff val="35000"/>
                  </a:schemeClr>
                </a:solidFill>
                <a:latin typeface="ChunkFive Roman"/>
                <a:cs typeface="ChunkFive Roman"/>
              </a:rPr>
              <a:t>3. </a:t>
            </a:r>
            <a:r>
              <a:rPr lang="en-US" sz="1400" dirty="0" err="1" smtClean="0">
                <a:solidFill>
                  <a:schemeClr val="tx1">
                    <a:lumMod val="65000"/>
                    <a:lumOff val="35000"/>
                  </a:schemeClr>
                </a:solidFill>
                <a:latin typeface="ChunkFive Roman"/>
                <a:cs typeface="ChunkFive Roman"/>
              </a:rPr>
              <a:t>Zelf</a:t>
            </a:r>
            <a:r>
              <a:rPr lang="en-US" sz="1400" dirty="0" smtClean="0">
                <a:solidFill>
                  <a:schemeClr val="tx1">
                    <a:lumMod val="65000"/>
                    <a:lumOff val="35000"/>
                  </a:schemeClr>
                </a:solidFill>
                <a:latin typeface="ChunkFive Roman"/>
                <a:cs typeface="ChunkFive Roman"/>
              </a:rPr>
              <a:t> </a:t>
            </a:r>
            <a:r>
              <a:rPr lang="en-US" sz="1400" dirty="0" err="1" smtClean="0">
                <a:solidFill>
                  <a:schemeClr val="tx1">
                    <a:lumMod val="65000"/>
                    <a:lumOff val="35000"/>
                  </a:schemeClr>
                </a:solidFill>
                <a:latin typeface="ChunkFive Roman"/>
                <a:cs typeface="ChunkFive Roman"/>
              </a:rPr>
              <a:t>pekelen</a:t>
            </a:r>
            <a:r>
              <a:rPr lang="en-US" sz="1400" dirty="0" smtClean="0">
                <a:solidFill>
                  <a:schemeClr val="tx1">
                    <a:lumMod val="65000"/>
                    <a:lumOff val="35000"/>
                  </a:schemeClr>
                </a:solidFill>
                <a:latin typeface="ChunkFive Roman"/>
                <a:cs typeface="ChunkFive Roman"/>
              </a:rPr>
              <a:t> of </a:t>
            </a:r>
            <a:r>
              <a:rPr lang="en-US" sz="1400" dirty="0" err="1" smtClean="0">
                <a:solidFill>
                  <a:schemeClr val="tx1">
                    <a:lumMod val="65000"/>
                    <a:lumOff val="35000"/>
                  </a:schemeClr>
                </a:solidFill>
                <a:latin typeface="ChunkFive Roman"/>
                <a:cs typeface="ChunkFive Roman"/>
              </a:rPr>
              <a:t>kopen</a:t>
            </a:r>
            <a:endParaRPr lang="en-US" sz="1400" dirty="0">
              <a:solidFill>
                <a:schemeClr val="tx1">
                  <a:lumMod val="65000"/>
                  <a:lumOff val="35000"/>
                </a:schemeClr>
              </a:solidFill>
              <a:latin typeface="ChunkFive Roman"/>
              <a:cs typeface="ChunkFive Roman"/>
            </a:endParaRPr>
          </a:p>
        </p:txBody>
      </p:sp>
      <p:sp>
        <p:nvSpPr>
          <p:cNvPr id="28" name="Rectangle 27"/>
          <p:cNvSpPr/>
          <p:nvPr/>
        </p:nvSpPr>
        <p:spPr>
          <a:xfrm>
            <a:off x="4778981" y="3119708"/>
            <a:ext cx="3130271" cy="1015663"/>
          </a:xfrm>
          <a:prstGeom prst="rect">
            <a:avLst/>
          </a:prstGeom>
        </p:spPr>
        <p:txBody>
          <a:bodyPr wrap="square">
            <a:spAutoFit/>
          </a:bodyPr>
          <a:lstStyle/>
          <a:p>
            <a:r>
              <a:rPr lang="nl-NL" sz="1000" dirty="0" smtClean="0">
                <a:latin typeface="Open Sans Light"/>
                <a:cs typeface="Open Sans Light"/>
              </a:rPr>
              <a:t>Paling </a:t>
            </a:r>
            <a:r>
              <a:rPr lang="nl-NL" sz="1000" dirty="0" err="1" smtClean="0">
                <a:latin typeface="Open Sans Light"/>
                <a:cs typeface="Open Sans Light"/>
              </a:rPr>
              <a:t>shoonmaken</a:t>
            </a:r>
            <a:r>
              <a:rPr lang="nl-NL" sz="1000" dirty="0" smtClean="0">
                <a:latin typeface="Open Sans Light"/>
                <a:cs typeface="Open Sans Light"/>
              </a:rPr>
              <a:t> en pekelen is aardig wat werk. Tegenwoordig is op verschillende plekken </a:t>
            </a:r>
            <a:r>
              <a:rPr lang="nl-NL" sz="1000" dirty="0" err="1" smtClean="0">
                <a:latin typeface="Open Sans Light"/>
                <a:cs typeface="Open Sans Light"/>
              </a:rPr>
              <a:t>voorgepekelde</a:t>
            </a:r>
            <a:r>
              <a:rPr lang="nl-NL" sz="1000" dirty="0" smtClean="0">
                <a:latin typeface="Open Sans Light"/>
                <a:cs typeface="Open Sans Light"/>
              </a:rPr>
              <a:t> en schoongemaakte paling te koop. </a:t>
            </a:r>
            <a:endParaRPr lang="nl-NL" sz="1000" dirty="0">
              <a:latin typeface="Open Sans Light"/>
              <a:cs typeface="Open Sans Light"/>
            </a:endParaRPr>
          </a:p>
          <a:p>
            <a:endParaRPr lang="nl-NL" sz="1000" dirty="0">
              <a:latin typeface="Open Sans Light"/>
              <a:cs typeface="Open Sans Light"/>
            </a:endParaRPr>
          </a:p>
          <a:p>
            <a:r>
              <a:rPr lang="nl-NL" sz="1000" dirty="0" smtClean="0">
                <a:latin typeface="Open Sans Light"/>
                <a:cs typeface="Open Sans Light"/>
              </a:rPr>
              <a:t>Zelf pekel maken: zout oplossen in verhouding 1 deel zout en 10 delen water</a:t>
            </a:r>
          </a:p>
        </p:txBody>
      </p:sp>
      <p:sp>
        <p:nvSpPr>
          <p:cNvPr id="32" name="TextBox 31"/>
          <p:cNvSpPr txBox="1"/>
          <p:nvPr/>
        </p:nvSpPr>
        <p:spPr>
          <a:xfrm>
            <a:off x="5043246" y="5322024"/>
            <a:ext cx="1803311" cy="369332"/>
          </a:xfrm>
          <a:prstGeom prst="rect">
            <a:avLst/>
          </a:prstGeom>
          <a:noFill/>
          <a:ln>
            <a:noFill/>
          </a:ln>
        </p:spPr>
        <p:txBody>
          <a:bodyPr wrap="none" rtlCol="0">
            <a:spAutoFit/>
          </a:bodyPr>
          <a:lstStyle/>
          <a:p>
            <a:r>
              <a:rPr lang="en-US" sz="900" dirty="0" err="1" smtClean="0">
                <a:solidFill>
                  <a:schemeClr val="tx1">
                    <a:lumMod val="65000"/>
                    <a:lumOff val="35000"/>
                  </a:schemeClr>
                </a:solidFill>
                <a:latin typeface="Open Sans Light"/>
                <a:cs typeface="Open Sans Light"/>
              </a:rPr>
              <a:t>www.experiencewaterland.com</a:t>
            </a:r>
            <a:endParaRPr lang="en-US" sz="900" dirty="0" smtClean="0">
              <a:solidFill>
                <a:schemeClr val="tx1">
                  <a:lumMod val="65000"/>
                  <a:lumOff val="35000"/>
                </a:schemeClr>
              </a:solidFill>
              <a:latin typeface="Open Sans Light"/>
              <a:cs typeface="Open Sans Light"/>
            </a:endParaRPr>
          </a:p>
          <a:p>
            <a:endParaRPr lang="en-US" sz="900" dirty="0">
              <a:solidFill>
                <a:schemeClr val="tx1">
                  <a:lumMod val="65000"/>
                  <a:lumOff val="35000"/>
                </a:schemeClr>
              </a:solidFill>
              <a:latin typeface="Open Sans Light"/>
              <a:cs typeface="Open Sans Light"/>
            </a:endParaRPr>
          </a:p>
        </p:txBody>
      </p:sp>
      <p:sp>
        <p:nvSpPr>
          <p:cNvPr id="35" name="TextBox 34"/>
          <p:cNvSpPr txBox="1"/>
          <p:nvPr/>
        </p:nvSpPr>
        <p:spPr>
          <a:xfrm>
            <a:off x="5038900" y="4826155"/>
            <a:ext cx="1049499" cy="507831"/>
          </a:xfrm>
          <a:prstGeom prst="rect">
            <a:avLst/>
          </a:prstGeom>
          <a:noFill/>
        </p:spPr>
        <p:txBody>
          <a:bodyPr wrap="none" rtlCol="0">
            <a:spAutoFit/>
          </a:bodyPr>
          <a:lstStyle/>
          <a:p>
            <a:r>
              <a:rPr lang="en-US" sz="900" dirty="0" smtClean="0">
                <a:solidFill>
                  <a:schemeClr val="tx1">
                    <a:lumMod val="65000"/>
                    <a:lumOff val="35000"/>
                  </a:schemeClr>
                </a:solidFill>
                <a:latin typeface="Open Sans Light"/>
                <a:cs typeface="Open Sans Light"/>
              </a:rPr>
              <a:t>+31-6-83533942</a:t>
            </a:r>
          </a:p>
          <a:p>
            <a:endParaRPr lang="en-US" sz="900" dirty="0">
              <a:solidFill>
                <a:schemeClr val="tx1">
                  <a:lumMod val="65000"/>
                  <a:lumOff val="35000"/>
                </a:schemeClr>
              </a:solidFill>
              <a:latin typeface="Open Sans Light"/>
              <a:cs typeface="Open Sans Light"/>
            </a:endParaRPr>
          </a:p>
          <a:p>
            <a:endParaRPr lang="en-US" sz="900" dirty="0" smtClean="0">
              <a:solidFill>
                <a:schemeClr val="tx1">
                  <a:lumMod val="65000"/>
                  <a:lumOff val="35000"/>
                </a:schemeClr>
              </a:solidFill>
              <a:latin typeface="Open Sans Light"/>
              <a:cs typeface="Open Sans Light"/>
            </a:endParaRPr>
          </a:p>
        </p:txBody>
      </p:sp>
      <p:sp>
        <p:nvSpPr>
          <p:cNvPr id="36" name="TextBox 35"/>
          <p:cNvSpPr txBox="1"/>
          <p:nvPr/>
        </p:nvSpPr>
        <p:spPr>
          <a:xfrm>
            <a:off x="5036396" y="5067504"/>
            <a:ext cx="1697901" cy="230832"/>
          </a:xfrm>
          <a:prstGeom prst="rect">
            <a:avLst/>
          </a:prstGeom>
          <a:noFill/>
        </p:spPr>
        <p:txBody>
          <a:bodyPr wrap="none" rtlCol="0">
            <a:spAutoFit/>
          </a:bodyPr>
          <a:lstStyle/>
          <a:p>
            <a:r>
              <a:rPr lang="en-US" sz="900" dirty="0" err="1" smtClean="0">
                <a:solidFill>
                  <a:schemeClr val="tx1">
                    <a:lumMod val="65000"/>
                    <a:lumOff val="35000"/>
                  </a:schemeClr>
                </a:solidFill>
                <a:latin typeface="Open Sans Light"/>
                <a:cs typeface="Open Sans Light"/>
              </a:rPr>
              <a:t>info@experiencewaterland.nl</a:t>
            </a:r>
            <a:endParaRPr lang="en-US" sz="900" dirty="0" smtClean="0">
              <a:solidFill>
                <a:schemeClr val="tx1">
                  <a:lumMod val="65000"/>
                  <a:lumOff val="35000"/>
                </a:schemeClr>
              </a:solidFill>
              <a:latin typeface="Open Sans Light"/>
              <a:cs typeface="Open Sans Light"/>
            </a:endParaRPr>
          </a:p>
        </p:txBody>
      </p:sp>
      <p:pic>
        <p:nvPicPr>
          <p:cNvPr id="37" name="Picture 36" descr="ema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790" y="5100574"/>
            <a:ext cx="180000" cy="180000"/>
          </a:xfrm>
          <a:prstGeom prst="rect">
            <a:avLst/>
          </a:prstGeom>
        </p:spPr>
      </p:pic>
      <p:pic>
        <p:nvPicPr>
          <p:cNvPr id="39" name="Picture 38" descr="inf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640" y="5342672"/>
            <a:ext cx="180000" cy="180000"/>
          </a:xfrm>
          <a:prstGeom prst="rect">
            <a:avLst/>
          </a:prstGeom>
        </p:spPr>
      </p:pic>
      <p:pic>
        <p:nvPicPr>
          <p:cNvPr id="40" name="Picture 39" descr="ph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790" y="4852798"/>
            <a:ext cx="180000" cy="180000"/>
          </a:xfrm>
          <a:prstGeom prst="rect">
            <a:avLst/>
          </a:prstGeom>
        </p:spPr>
      </p:pic>
      <p:cxnSp>
        <p:nvCxnSpPr>
          <p:cNvPr id="41" name="Straight Connector 40"/>
          <p:cNvCxnSpPr/>
          <p:nvPr/>
        </p:nvCxnSpPr>
        <p:spPr>
          <a:xfrm flipV="1">
            <a:off x="4869395" y="3040828"/>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772205" y="4284703"/>
            <a:ext cx="3137048" cy="384721"/>
          </a:xfrm>
          <a:prstGeom prst="rect">
            <a:avLst/>
          </a:prstGeom>
          <a:noFill/>
        </p:spPr>
        <p:txBody>
          <a:bodyPr wrap="square" rtlCol="0">
            <a:spAutoFit/>
          </a:bodyPr>
          <a:lstStyle/>
          <a:p>
            <a:endParaRPr lang="en-US" sz="900" dirty="0" smtClean="0">
              <a:solidFill>
                <a:schemeClr val="tx1">
                  <a:lumMod val="65000"/>
                  <a:lumOff val="35000"/>
                </a:schemeClr>
              </a:solidFill>
              <a:latin typeface="Open Sans Light"/>
              <a:cs typeface="Open Sans Light"/>
            </a:endParaRPr>
          </a:p>
          <a:p>
            <a:r>
              <a:rPr lang="en-US" sz="1000" dirty="0" smtClean="0">
                <a:solidFill>
                  <a:schemeClr val="tx1">
                    <a:lumMod val="65000"/>
                    <a:lumOff val="35000"/>
                  </a:schemeClr>
                </a:solidFill>
                <a:latin typeface="ChunkFive Roman"/>
                <a:cs typeface="ChunkFive Roman"/>
              </a:rPr>
              <a:t>1 </a:t>
            </a:r>
            <a:r>
              <a:rPr lang="en-US" sz="1000" dirty="0" err="1" smtClean="0">
                <a:solidFill>
                  <a:schemeClr val="tx1">
                    <a:lumMod val="65000"/>
                    <a:lumOff val="35000"/>
                  </a:schemeClr>
                </a:solidFill>
                <a:latin typeface="ChunkFive Roman"/>
                <a:cs typeface="ChunkFive Roman"/>
              </a:rPr>
              <a:t>deel</a:t>
            </a:r>
            <a:r>
              <a:rPr lang="en-US" sz="1000" dirty="0" smtClean="0">
                <a:solidFill>
                  <a:schemeClr val="tx1">
                    <a:lumMod val="65000"/>
                    <a:lumOff val="35000"/>
                  </a:schemeClr>
                </a:solidFill>
                <a:latin typeface="ChunkFive Roman"/>
                <a:cs typeface="ChunkFive Roman"/>
              </a:rPr>
              <a:t> </a:t>
            </a:r>
            <a:r>
              <a:rPr lang="en-US" sz="1000" dirty="0" err="1" smtClean="0">
                <a:solidFill>
                  <a:schemeClr val="tx1">
                    <a:lumMod val="65000"/>
                    <a:lumOff val="35000"/>
                  </a:schemeClr>
                </a:solidFill>
                <a:latin typeface="ChunkFive Roman"/>
                <a:cs typeface="ChunkFive Roman"/>
              </a:rPr>
              <a:t>zout</a:t>
            </a:r>
            <a:r>
              <a:rPr lang="en-US" sz="1000" dirty="0" smtClean="0">
                <a:solidFill>
                  <a:schemeClr val="tx1">
                    <a:lumMod val="65000"/>
                    <a:lumOff val="35000"/>
                  </a:schemeClr>
                </a:solidFill>
                <a:latin typeface="ChunkFive Roman"/>
                <a:cs typeface="ChunkFive Roman"/>
              </a:rPr>
              <a:t> /10 </a:t>
            </a:r>
            <a:r>
              <a:rPr lang="en-US" sz="1000" dirty="0" err="1" smtClean="0">
                <a:solidFill>
                  <a:schemeClr val="tx1">
                    <a:lumMod val="65000"/>
                    <a:lumOff val="35000"/>
                  </a:schemeClr>
                </a:solidFill>
                <a:latin typeface="ChunkFive Roman"/>
                <a:cs typeface="ChunkFive Roman"/>
              </a:rPr>
              <a:t>delen</a:t>
            </a:r>
            <a:r>
              <a:rPr lang="en-US" sz="1000" dirty="0" smtClean="0">
                <a:solidFill>
                  <a:schemeClr val="tx1">
                    <a:lumMod val="65000"/>
                    <a:lumOff val="35000"/>
                  </a:schemeClr>
                </a:solidFill>
                <a:latin typeface="ChunkFive Roman"/>
                <a:cs typeface="ChunkFive Roman"/>
              </a:rPr>
              <a:t> water</a:t>
            </a:r>
            <a:r>
              <a:rPr lang="en-US" sz="900" dirty="0" smtClean="0">
                <a:solidFill>
                  <a:schemeClr val="tx1">
                    <a:lumMod val="65000"/>
                    <a:lumOff val="35000"/>
                  </a:schemeClr>
                </a:solidFill>
                <a:latin typeface="Open Sans Light"/>
                <a:cs typeface="Open Sans Light"/>
              </a:rPr>
              <a:t>			</a:t>
            </a:r>
            <a:r>
              <a:rPr lang="en-US" sz="900" dirty="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Open Sans Light"/>
                <a:cs typeface="Open Sans Light"/>
              </a:rPr>
              <a:t>        </a:t>
            </a:r>
            <a:r>
              <a:rPr lang="en-US" sz="900" dirty="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ChunkFive Roman"/>
                <a:cs typeface="ChunkFive Roman"/>
              </a:rPr>
              <a:t>  	</a:t>
            </a:r>
            <a:endParaRPr lang="en-US" sz="1200" dirty="0" smtClean="0">
              <a:solidFill>
                <a:schemeClr val="tx1">
                  <a:lumMod val="65000"/>
                  <a:lumOff val="35000"/>
                </a:schemeClr>
              </a:solidFill>
              <a:latin typeface="ChunkFive Roman"/>
              <a:cs typeface="ChunkFive Roman"/>
            </a:endParaRPr>
          </a:p>
        </p:txBody>
      </p:sp>
      <p:cxnSp>
        <p:nvCxnSpPr>
          <p:cNvPr id="43" name="Straight Connector 42"/>
          <p:cNvCxnSpPr/>
          <p:nvPr/>
        </p:nvCxnSpPr>
        <p:spPr>
          <a:xfrm flipV="1">
            <a:off x="4869395" y="4680761"/>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7133869" y="4255603"/>
            <a:ext cx="3137048" cy="415498"/>
          </a:xfrm>
          <a:prstGeom prst="rect">
            <a:avLst/>
          </a:prstGeom>
          <a:noFill/>
        </p:spPr>
        <p:txBody>
          <a:bodyPr wrap="square" rtlCol="0">
            <a:spAutoFit/>
          </a:bodyPr>
          <a:lstStyle/>
          <a:p>
            <a:endParaRPr lang="en-US" sz="900" dirty="0" smtClean="0">
              <a:solidFill>
                <a:schemeClr val="tx1">
                  <a:lumMod val="65000"/>
                  <a:lumOff val="35000"/>
                </a:schemeClr>
              </a:solidFill>
              <a:latin typeface="Open Sans Light"/>
              <a:cs typeface="Open Sans Light"/>
            </a:endParaRPr>
          </a:p>
          <a:p>
            <a:r>
              <a:rPr lang="en-US" sz="1200" dirty="0" smtClean="0">
                <a:solidFill>
                  <a:schemeClr val="tx1">
                    <a:lumMod val="65000"/>
                    <a:lumOff val="35000"/>
                  </a:schemeClr>
                </a:solidFill>
                <a:latin typeface="ChunkFive Roman"/>
                <a:cs typeface="ChunkFive Roman"/>
              </a:rPr>
              <a:t>4. hours</a:t>
            </a:r>
          </a:p>
        </p:txBody>
      </p:sp>
      <p:sp>
        <p:nvSpPr>
          <p:cNvPr id="45" name="TextBox 44"/>
          <p:cNvSpPr txBox="1"/>
          <p:nvPr/>
        </p:nvSpPr>
        <p:spPr>
          <a:xfrm>
            <a:off x="777930" y="5551503"/>
            <a:ext cx="3506088" cy="230832"/>
          </a:xfrm>
          <a:prstGeom prst="rect">
            <a:avLst/>
          </a:prstGeom>
          <a:noFill/>
        </p:spPr>
        <p:txBody>
          <a:bodyPr wrap="none" rtlCol="0">
            <a:spAutoFit/>
          </a:bodyPr>
          <a:lstStyle/>
          <a:p>
            <a:r>
              <a:rPr lang="en-US" sz="900" dirty="0" smtClean="0">
                <a:solidFill>
                  <a:schemeClr val="tx1">
                    <a:lumMod val="65000"/>
                    <a:lumOff val="35000"/>
                  </a:schemeClr>
                </a:solidFill>
                <a:latin typeface="Open Sans Light"/>
                <a:cs typeface="Open Sans Light"/>
              </a:rPr>
              <a:t>Unique outdoor tours and events in the backyard of Amsterdam</a:t>
            </a:r>
          </a:p>
        </p:txBody>
      </p:sp>
      <p:pic>
        <p:nvPicPr>
          <p:cNvPr id="3" name="Afbeelding 2" descr="pampus.jpg"/>
          <p:cNvPicPr>
            <a:picLocks noChangeAspect="1"/>
          </p:cNvPicPr>
          <p:nvPr/>
        </p:nvPicPr>
        <p:blipFill rotWithShape="1">
          <a:blip r:embed="rId6">
            <a:extLst>
              <a:ext uri="{28A0092B-C50C-407E-A947-70E740481C1C}">
                <a14:useLocalDpi xmlns:a14="http://schemas.microsoft.com/office/drawing/2010/main" val="0"/>
              </a:ext>
            </a:extLst>
          </a:blip>
          <a:srcRect t="227" b="235"/>
          <a:stretch/>
        </p:blipFill>
        <p:spPr>
          <a:xfrm>
            <a:off x="4674215" y="885120"/>
            <a:ext cx="3323321" cy="1502470"/>
          </a:xfrm>
          <a:prstGeom prst="rect">
            <a:avLst/>
          </a:prstGeom>
        </p:spPr>
      </p:pic>
      <p:pic>
        <p:nvPicPr>
          <p:cNvPr id="4" name="Afbeelding 3" descr="Historie-7-kaart-Stelling-van-Amsterda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647" y="609247"/>
            <a:ext cx="3780000" cy="3429502"/>
          </a:xfrm>
          <a:prstGeom prst="rect">
            <a:avLst/>
          </a:prstGeom>
        </p:spPr>
      </p:pic>
      <p:pic>
        <p:nvPicPr>
          <p:cNvPr id="2" name="Afbeelding 1"/>
          <p:cNvPicPr>
            <a:picLocks noChangeAspect="1"/>
          </p:cNvPicPr>
          <p:nvPr/>
        </p:nvPicPr>
        <p:blipFill>
          <a:blip r:embed="rId8"/>
          <a:stretch>
            <a:fillRect/>
          </a:stretch>
        </p:blipFill>
        <p:spPr>
          <a:xfrm>
            <a:off x="573504" y="563837"/>
            <a:ext cx="3831889" cy="3474911"/>
          </a:xfrm>
          <a:prstGeom prst="rect">
            <a:avLst/>
          </a:prstGeom>
        </p:spPr>
      </p:pic>
      <p:pic>
        <p:nvPicPr>
          <p:cNvPr id="5" name="Afbeelding 4"/>
          <p:cNvPicPr>
            <a:picLocks noChangeAspect="1"/>
          </p:cNvPicPr>
          <p:nvPr/>
        </p:nvPicPr>
        <p:blipFill rotWithShape="1">
          <a:blip r:embed="rId9"/>
          <a:srcRect l="4811" t="5806" r="5435" b="18536"/>
          <a:stretch/>
        </p:blipFill>
        <p:spPr>
          <a:xfrm>
            <a:off x="4686915" y="885121"/>
            <a:ext cx="3310621" cy="1502469"/>
          </a:xfrm>
          <a:prstGeom prst="rect">
            <a:avLst/>
          </a:prstGeom>
        </p:spPr>
      </p:pic>
    </p:spTree>
    <p:extLst>
      <p:ext uri="{BB962C8B-B14F-4D97-AF65-F5344CB8AC3E}">
        <p14:creationId xmlns:p14="http://schemas.microsoft.com/office/powerpoint/2010/main" val="10037219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a:spLocks/>
          </p:cNvSpPr>
          <p:nvPr/>
        </p:nvSpPr>
        <p:spPr>
          <a:xfrm>
            <a:off x="597647" y="621576"/>
            <a:ext cx="3780000" cy="5328000"/>
          </a:xfrm>
          <a:prstGeom prst="rect">
            <a:avLst/>
          </a:prstGeom>
          <a:solidFill>
            <a:srgbClr val="FFFFFF"/>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463943" y="629547"/>
            <a:ext cx="3780000" cy="5328000"/>
          </a:xfrm>
          <a:prstGeom prst="rect">
            <a:avLst/>
          </a:prstGeom>
          <a:solidFill>
            <a:srgbClr val="E9E4DE"/>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hthoek 36"/>
          <p:cNvSpPr/>
          <p:nvPr/>
        </p:nvSpPr>
        <p:spPr>
          <a:xfrm>
            <a:off x="4686915" y="885120"/>
            <a:ext cx="3310621" cy="4836035"/>
          </a:xfrm>
          <a:prstGeom prst="rect">
            <a:avLst/>
          </a:prstGeom>
          <a:solidFill>
            <a:schemeClr val="bg1"/>
          </a:solidFill>
          <a:ln>
            <a:noFill/>
          </a:ln>
          <a:effectLst>
            <a:outerShdw blurRad="63500" algn="ctr" rotWithShape="0">
              <a:schemeClr val="tx1">
                <a:lumMod val="65000"/>
                <a:lumOff val="35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6" name="Picture 25" descr="waterlandexperience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106" y="4226009"/>
            <a:ext cx="2286000" cy="800100"/>
          </a:xfrm>
          <a:prstGeom prst="rect">
            <a:avLst/>
          </a:prstGeom>
        </p:spPr>
      </p:pic>
      <p:sp>
        <p:nvSpPr>
          <p:cNvPr id="25" name="Rectangle 24"/>
          <p:cNvSpPr/>
          <p:nvPr/>
        </p:nvSpPr>
        <p:spPr>
          <a:xfrm>
            <a:off x="4776626" y="2684801"/>
            <a:ext cx="2746512" cy="246221"/>
          </a:xfrm>
          <a:prstGeom prst="rect">
            <a:avLst/>
          </a:prstGeom>
        </p:spPr>
        <p:txBody>
          <a:bodyPr wrap="square">
            <a:spAutoFit/>
          </a:bodyPr>
          <a:lstStyle/>
          <a:p>
            <a:pPr lvl="0"/>
            <a:r>
              <a:rPr lang="en-US" sz="1000" dirty="0" err="1" smtClean="0">
                <a:solidFill>
                  <a:prstClr val="white">
                    <a:lumMod val="65000"/>
                  </a:prstClr>
                </a:solidFill>
                <a:latin typeface="Open Sans Light"/>
                <a:cs typeface="Open Sans Light"/>
              </a:rPr>
              <a:t>Beuken</a:t>
            </a:r>
            <a:r>
              <a:rPr lang="en-US" sz="1000" dirty="0" smtClean="0">
                <a:solidFill>
                  <a:prstClr val="white">
                    <a:lumMod val="65000"/>
                  </a:prstClr>
                </a:solidFill>
                <a:latin typeface="Open Sans Light"/>
                <a:cs typeface="Open Sans Light"/>
              </a:rPr>
              <a:t> en </a:t>
            </a:r>
            <a:r>
              <a:rPr lang="en-US" sz="1000" dirty="0" err="1" smtClean="0">
                <a:solidFill>
                  <a:prstClr val="white">
                    <a:lumMod val="65000"/>
                  </a:prstClr>
                </a:solidFill>
                <a:latin typeface="Open Sans Light"/>
                <a:cs typeface="Open Sans Light"/>
              </a:rPr>
              <a:t>eiken</a:t>
            </a:r>
            <a:endParaRPr lang="en-US" sz="1000" dirty="0">
              <a:solidFill>
                <a:prstClr val="white">
                  <a:lumMod val="65000"/>
                </a:prstClr>
              </a:solidFill>
              <a:latin typeface="Open Sans Light"/>
              <a:cs typeface="Open Sans Light"/>
            </a:endParaRPr>
          </a:p>
        </p:txBody>
      </p:sp>
      <p:cxnSp>
        <p:nvCxnSpPr>
          <p:cNvPr id="31" name="Straight Connector 30"/>
          <p:cNvCxnSpPr/>
          <p:nvPr/>
        </p:nvCxnSpPr>
        <p:spPr>
          <a:xfrm flipV="1">
            <a:off x="4869395" y="4397725"/>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772205" y="2438502"/>
            <a:ext cx="4680636" cy="307777"/>
          </a:xfrm>
          <a:prstGeom prst="rect">
            <a:avLst/>
          </a:prstGeom>
          <a:noFill/>
          <a:ln>
            <a:noFill/>
          </a:ln>
        </p:spPr>
        <p:txBody>
          <a:bodyPr wrap="square" rtlCol="0">
            <a:spAutoFit/>
          </a:bodyPr>
          <a:lstStyle/>
          <a:p>
            <a:r>
              <a:rPr lang="en-US" sz="1400" dirty="0" smtClean="0">
                <a:solidFill>
                  <a:schemeClr val="tx1">
                    <a:lumMod val="65000"/>
                    <a:lumOff val="35000"/>
                  </a:schemeClr>
                </a:solidFill>
                <a:latin typeface="ChunkFive Roman"/>
                <a:cs typeface="ChunkFive Roman"/>
              </a:rPr>
              <a:t>4. </a:t>
            </a:r>
            <a:r>
              <a:rPr lang="en-US" sz="1400" dirty="0" err="1" smtClean="0">
                <a:solidFill>
                  <a:schemeClr val="tx1">
                    <a:lumMod val="65000"/>
                    <a:lumOff val="35000"/>
                  </a:schemeClr>
                </a:solidFill>
                <a:latin typeface="ChunkFive Roman"/>
                <a:cs typeface="ChunkFive Roman"/>
              </a:rPr>
              <a:t>Houtsoorten</a:t>
            </a:r>
            <a:endParaRPr lang="en-US" sz="1400" dirty="0">
              <a:solidFill>
                <a:schemeClr val="tx1">
                  <a:lumMod val="65000"/>
                  <a:lumOff val="35000"/>
                </a:schemeClr>
              </a:solidFill>
            </a:endParaRPr>
          </a:p>
        </p:txBody>
      </p:sp>
      <p:sp>
        <p:nvSpPr>
          <p:cNvPr id="35" name="Rectangle 34"/>
          <p:cNvSpPr/>
          <p:nvPr/>
        </p:nvSpPr>
        <p:spPr>
          <a:xfrm>
            <a:off x="4778981" y="3119708"/>
            <a:ext cx="3218555" cy="1631216"/>
          </a:xfrm>
          <a:prstGeom prst="rect">
            <a:avLst/>
          </a:prstGeom>
        </p:spPr>
        <p:txBody>
          <a:bodyPr wrap="square">
            <a:spAutoFit/>
          </a:bodyPr>
          <a:lstStyle/>
          <a:p>
            <a:r>
              <a:rPr lang="en-US" sz="1000" dirty="0" smtClean="0">
                <a:solidFill>
                  <a:srgbClr val="000000"/>
                </a:solidFill>
                <a:latin typeface="Open Sans Light"/>
                <a:cs typeface="Open Sans Light"/>
              </a:rPr>
              <a:t>De </a:t>
            </a:r>
            <a:r>
              <a:rPr lang="en-US" sz="1000" dirty="0" err="1" smtClean="0">
                <a:solidFill>
                  <a:srgbClr val="000000"/>
                </a:solidFill>
                <a:latin typeface="Open Sans Light"/>
                <a:cs typeface="Open Sans Light"/>
              </a:rPr>
              <a:t>meest</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gebruikte</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hourtsoorten</a:t>
            </a:r>
            <a:r>
              <a:rPr lang="en-US" sz="1000" dirty="0" smtClean="0">
                <a:solidFill>
                  <a:srgbClr val="000000"/>
                </a:solidFill>
                <a:latin typeface="Open Sans Light"/>
                <a:cs typeface="Open Sans Light"/>
              </a:rPr>
              <a:t> in NL </a:t>
            </a:r>
            <a:r>
              <a:rPr lang="en-US" sz="1000" dirty="0" err="1" smtClean="0">
                <a:solidFill>
                  <a:srgbClr val="000000"/>
                </a:solidFill>
                <a:latin typeface="Open Sans Light"/>
                <a:cs typeface="Open Sans Light"/>
              </a:rPr>
              <a:t>zijn</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Beuken</a:t>
            </a:r>
            <a:r>
              <a:rPr lang="en-US" sz="1000" dirty="0" smtClean="0">
                <a:solidFill>
                  <a:srgbClr val="000000"/>
                </a:solidFill>
                <a:latin typeface="Open Sans Light"/>
                <a:cs typeface="Open Sans Light"/>
              </a:rPr>
              <a:t> en </a:t>
            </a:r>
            <a:r>
              <a:rPr lang="en-US" sz="1000" dirty="0" err="1" smtClean="0">
                <a:solidFill>
                  <a:srgbClr val="000000"/>
                </a:solidFill>
                <a:latin typeface="Open Sans Light"/>
                <a:cs typeface="Open Sans Light"/>
              </a:rPr>
              <a:t>Eikenhout</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Dit</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geeft</a:t>
            </a:r>
            <a:r>
              <a:rPr lang="en-US" sz="1000" dirty="0" smtClean="0">
                <a:solidFill>
                  <a:srgbClr val="000000"/>
                </a:solidFill>
                <a:latin typeface="Open Sans Light"/>
                <a:cs typeface="Open Sans Light"/>
              </a:rPr>
              <a:t> de </a:t>
            </a:r>
            <a:r>
              <a:rPr lang="en-US" sz="1000" dirty="0" err="1" smtClean="0">
                <a:solidFill>
                  <a:srgbClr val="000000"/>
                </a:solidFill>
                <a:latin typeface="Open Sans Light"/>
                <a:cs typeface="Open Sans Light"/>
              </a:rPr>
              <a:t>voor</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ons</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herkenbare</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smaak</a:t>
            </a:r>
            <a:r>
              <a:rPr lang="en-US" sz="1000" dirty="0" smtClean="0">
                <a:solidFill>
                  <a:srgbClr val="000000"/>
                </a:solidFill>
                <a:latin typeface="Open Sans Light"/>
                <a:cs typeface="Open Sans Light"/>
              </a:rPr>
              <a:t> en </a:t>
            </a:r>
            <a:r>
              <a:rPr lang="en-US" sz="1000" dirty="0" err="1" smtClean="0">
                <a:solidFill>
                  <a:srgbClr val="000000"/>
                </a:solidFill>
                <a:latin typeface="Open Sans Light"/>
                <a:cs typeface="Open Sans Light"/>
              </a:rPr>
              <a:t>geur</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aan</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Hema</a:t>
            </a:r>
            <a:r>
              <a:rPr lang="en-US" sz="1000" dirty="0" smtClean="0">
                <a:solidFill>
                  <a:srgbClr val="000000"/>
                </a:solidFill>
                <a:latin typeface="Open Sans Light"/>
                <a:cs typeface="Open Sans Light"/>
              </a:rPr>
              <a:t> worst en </a:t>
            </a:r>
            <a:r>
              <a:rPr lang="en-US" sz="1000" dirty="0" err="1" smtClean="0">
                <a:solidFill>
                  <a:srgbClr val="000000"/>
                </a:solidFill>
                <a:latin typeface="Open Sans Light"/>
                <a:cs typeface="Open Sans Light"/>
              </a:rPr>
              <a:t>gerookte</a:t>
            </a:r>
            <a:r>
              <a:rPr lang="en-US" sz="1000" dirty="0" smtClean="0">
                <a:solidFill>
                  <a:srgbClr val="000000"/>
                </a:solidFill>
                <a:latin typeface="Open Sans Light"/>
                <a:cs typeface="Open Sans Light"/>
              </a:rPr>
              <a:t> paling. </a:t>
            </a:r>
            <a:r>
              <a:rPr lang="en-US" sz="1000" dirty="0" err="1" smtClean="0">
                <a:solidFill>
                  <a:srgbClr val="000000"/>
                </a:solidFill>
                <a:latin typeface="Open Sans Light"/>
                <a:cs typeface="Open Sans Light"/>
              </a:rPr>
              <a:t>Alles</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behalve</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naalsbomen</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hout</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gebruiken</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ivm</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hars</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Verschillende</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houtsoorten</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geven</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veschillende</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smaken</a:t>
            </a:r>
            <a:r>
              <a:rPr lang="en-US" sz="1000" dirty="0" smtClean="0">
                <a:solidFill>
                  <a:srgbClr val="000000"/>
                </a:solidFill>
                <a:latin typeface="Open Sans Light"/>
                <a:cs typeface="Open Sans Light"/>
              </a:rPr>
              <a:t>. Oude Jack Daniels </a:t>
            </a:r>
            <a:r>
              <a:rPr lang="en-US" sz="1000" dirty="0" err="1" smtClean="0">
                <a:solidFill>
                  <a:srgbClr val="000000"/>
                </a:solidFill>
                <a:latin typeface="Open Sans Light"/>
                <a:cs typeface="Open Sans Light"/>
              </a:rPr>
              <a:t>vaten</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als</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snippers</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gebruiken</a:t>
            </a:r>
            <a:r>
              <a:rPr lang="en-US" sz="1000" dirty="0" smtClean="0">
                <a:solidFill>
                  <a:srgbClr val="000000"/>
                </a:solidFill>
                <a:latin typeface="Open Sans Light"/>
                <a:cs typeface="Open Sans Light"/>
              </a:rPr>
              <a:t> of </a:t>
            </a:r>
            <a:r>
              <a:rPr lang="en-US" sz="1000" dirty="0" err="1" smtClean="0">
                <a:solidFill>
                  <a:srgbClr val="000000"/>
                </a:solidFill>
                <a:latin typeface="Open Sans Light"/>
                <a:cs typeface="Open Sans Light"/>
              </a:rPr>
              <a:t>hout</a:t>
            </a:r>
            <a:r>
              <a:rPr lang="en-US" sz="1000" dirty="0" smtClean="0">
                <a:solidFill>
                  <a:srgbClr val="000000"/>
                </a:solidFill>
                <a:latin typeface="Open Sans Light"/>
                <a:cs typeface="Open Sans Light"/>
              </a:rPr>
              <a:t> van </a:t>
            </a:r>
            <a:r>
              <a:rPr lang="en-US" sz="1000" dirty="0" err="1" smtClean="0">
                <a:solidFill>
                  <a:srgbClr val="000000"/>
                </a:solidFill>
                <a:latin typeface="Open Sans Light"/>
                <a:cs typeface="Open Sans Light"/>
              </a:rPr>
              <a:t>fruitbomen</a:t>
            </a:r>
            <a:r>
              <a:rPr lang="en-US" sz="1000" dirty="0" smtClean="0">
                <a:solidFill>
                  <a:srgbClr val="000000"/>
                </a:solidFill>
                <a:latin typeface="Open Sans Light"/>
                <a:cs typeface="Open Sans Light"/>
              </a:rPr>
              <a:t>.</a:t>
            </a:r>
          </a:p>
          <a:p>
            <a:endParaRPr lang="en-US" sz="1000" dirty="0">
              <a:solidFill>
                <a:srgbClr val="000000"/>
              </a:solidFill>
              <a:latin typeface="Open Sans Light"/>
              <a:cs typeface="Open Sans Light"/>
            </a:endParaRPr>
          </a:p>
          <a:p>
            <a:endParaRPr lang="en-US" sz="1000" dirty="0">
              <a:solidFill>
                <a:srgbClr val="FF0000"/>
              </a:solidFill>
              <a:latin typeface="Open Sans Light"/>
              <a:cs typeface="Open Sans Light"/>
            </a:endParaRPr>
          </a:p>
          <a:p>
            <a:endParaRPr lang="en-US" sz="1000" dirty="0">
              <a:solidFill>
                <a:srgbClr val="FF0000"/>
              </a:solidFill>
              <a:latin typeface="Open Sans Light"/>
              <a:cs typeface="Open Sans Light"/>
            </a:endParaRPr>
          </a:p>
        </p:txBody>
      </p:sp>
      <p:sp>
        <p:nvSpPr>
          <p:cNvPr id="36" name="TextBox 35"/>
          <p:cNvSpPr txBox="1"/>
          <p:nvPr/>
        </p:nvSpPr>
        <p:spPr>
          <a:xfrm>
            <a:off x="5043246" y="5322024"/>
            <a:ext cx="1803311" cy="369332"/>
          </a:xfrm>
          <a:prstGeom prst="rect">
            <a:avLst/>
          </a:prstGeom>
          <a:noFill/>
          <a:ln>
            <a:noFill/>
          </a:ln>
        </p:spPr>
        <p:txBody>
          <a:bodyPr wrap="none" rtlCol="0">
            <a:spAutoFit/>
          </a:bodyPr>
          <a:lstStyle/>
          <a:p>
            <a:r>
              <a:rPr lang="en-US" sz="900" dirty="0" err="1" smtClean="0">
                <a:solidFill>
                  <a:schemeClr val="tx1">
                    <a:lumMod val="65000"/>
                    <a:lumOff val="35000"/>
                  </a:schemeClr>
                </a:solidFill>
                <a:latin typeface="Open Sans Light"/>
                <a:cs typeface="Open Sans Light"/>
              </a:rPr>
              <a:t>www.experiencewaterland.com</a:t>
            </a:r>
            <a:endParaRPr lang="en-US" sz="900" dirty="0" smtClean="0">
              <a:solidFill>
                <a:schemeClr val="tx1">
                  <a:lumMod val="65000"/>
                  <a:lumOff val="35000"/>
                </a:schemeClr>
              </a:solidFill>
              <a:latin typeface="Open Sans Light"/>
              <a:cs typeface="Open Sans Light"/>
            </a:endParaRPr>
          </a:p>
          <a:p>
            <a:endParaRPr lang="en-US" sz="900" dirty="0">
              <a:solidFill>
                <a:schemeClr val="tx1">
                  <a:lumMod val="65000"/>
                  <a:lumOff val="35000"/>
                </a:schemeClr>
              </a:solidFill>
              <a:latin typeface="Open Sans Light"/>
              <a:cs typeface="Open Sans Light"/>
            </a:endParaRPr>
          </a:p>
        </p:txBody>
      </p:sp>
      <p:sp>
        <p:nvSpPr>
          <p:cNvPr id="37" name="TextBox 36"/>
          <p:cNvSpPr txBox="1"/>
          <p:nvPr/>
        </p:nvSpPr>
        <p:spPr>
          <a:xfrm>
            <a:off x="5038900" y="4826155"/>
            <a:ext cx="1049499" cy="507831"/>
          </a:xfrm>
          <a:prstGeom prst="rect">
            <a:avLst/>
          </a:prstGeom>
          <a:noFill/>
        </p:spPr>
        <p:txBody>
          <a:bodyPr wrap="none" rtlCol="0">
            <a:spAutoFit/>
          </a:bodyPr>
          <a:lstStyle/>
          <a:p>
            <a:r>
              <a:rPr lang="en-US" sz="900" dirty="0" smtClean="0">
                <a:solidFill>
                  <a:schemeClr val="tx1">
                    <a:lumMod val="65000"/>
                    <a:lumOff val="35000"/>
                  </a:schemeClr>
                </a:solidFill>
                <a:latin typeface="Open Sans Light"/>
                <a:cs typeface="Open Sans Light"/>
              </a:rPr>
              <a:t>+31-6-83533942</a:t>
            </a:r>
          </a:p>
          <a:p>
            <a:endParaRPr lang="en-US" sz="900" dirty="0">
              <a:solidFill>
                <a:schemeClr val="tx1">
                  <a:lumMod val="65000"/>
                  <a:lumOff val="35000"/>
                </a:schemeClr>
              </a:solidFill>
              <a:latin typeface="Open Sans Light"/>
              <a:cs typeface="Open Sans Light"/>
            </a:endParaRPr>
          </a:p>
          <a:p>
            <a:endParaRPr lang="en-US" sz="900" dirty="0" smtClean="0">
              <a:solidFill>
                <a:schemeClr val="tx1">
                  <a:lumMod val="65000"/>
                  <a:lumOff val="35000"/>
                </a:schemeClr>
              </a:solidFill>
              <a:latin typeface="Open Sans Light"/>
              <a:cs typeface="Open Sans Light"/>
            </a:endParaRPr>
          </a:p>
        </p:txBody>
      </p:sp>
      <p:sp>
        <p:nvSpPr>
          <p:cNvPr id="38" name="TextBox 37"/>
          <p:cNvSpPr txBox="1"/>
          <p:nvPr/>
        </p:nvSpPr>
        <p:spPr>
          <a:xfrm>
            <a:off x="5036396" y="5067504"/>
            <a:ext cx="1697901" cy="230832"/>
          </a:xfrm>
          <a:prstGeom prst="rect">
            <a:avLst/>
          </a:prstGeom>
          <a:noFill/>
        </p:spPr>
        <p:txBody>
          <a:bodyPr wrap="none" rtlCol="0">
            <a:spAutoFit/>
          </a:bodyPr>
          <a:lstStyle/>
          <a:p>
            <a:r>
              <a:rPr lang="en-US" sz="900" dirty="0" err="1" smtClean="0">
                <a:solidFill>
                  <a:schemeClr val="tx1">
                    <a:lumMod val="65000"/>
                    <a:lumOff val="35000"/>
                  </a:schemeClr>
                </a:solidFill>
                <a:latin typeface="Open Sans Light"/>
                <a:cs typeface="Open Sans Light"/>
              </a:rPr>
              <a:t>info@experiencewaterland.nl</a:t>
            </a:r>
            <a:endParaRPr lang="en-US" sz="900" dirty="0" smtClean="0">
              <a:solidFill>
                <a:schemeClr val="tx1">
                  <a:lumMod val="65000"/>
                  <a:lumOff val="35000"/>
                </a:schemeClr>
              </a:solidFill>
              <a:latin typeface="Open Sans Light"/>
              <a:cs typeface="Open Sans Light"/>
            </a:endParaRPr>
          </a:p>
        </p:txBody>
      </p:sp>
      <p:pic>
        <p:nvPicPr>
          <p:cNvPr id="39" name="Picture 38" descr="ema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790" y="5100574"/>
            <a:ext cx="180000" cy="180000"/>
          </a:xfrm>
          <a:prstGeom prst="rect">
            <a:avLst/>
          </a:prstGeom>
        </p:spPr>
      </p:pic>
      <p:pic>
        <p:nvPicPr>
          <p:cNvPr id="40" name="Picture 39" descr="inf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640" y="5342672"/>
            <a:ext cx="180000" cy="180000"/>
          </a:xfrm>
          <a:prstGeom prst="rect">
            <a:avLst/>
          </a:prstGeom>
        </p:spPr>
      </p:pic>
      <p:pic>
        <p:nvPicPr>
          <p:cNvPr id="41" name="Picture 40" descr="ph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790" y="4852798"/>
            <a:ext cx="180000" cy="180000"/>
          </a:xfrm>
          <a:prstGeom prst="rect">
            <a:avLst/>
          </a:prstGeom>
        </p:spPr>
      </p:pic>
      <p:cxnSp>
        <p:nvCxnSpPr>
          <p:cNvPr id="46" name="Straight Connector 45"/>
          <p:cNvCxnSpPr/>
          <p:nvPr/>
        </p:nvCxnSpPr>
        <p:spPr>
          <a:xfrm flipV="1">
            <a:off x="4869395" y="3040828"/>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772205" y="4284703"/>
            <a:ext cx="3137048" cy="523220"/>
          </a:xfrm>
          <a:prstGeom prst="rect">
            <a:avLst/>
          </a:prstGeom>
          <a:noFill/>
        </p:spPr>
        <p:txBody>
          <a:bodyPr wrap="square" rtlCol="0">
            <a:spAutoFit/>
          </a:bodyPr>
          <a:lstStyle/>
          <a:p>
            <a:endParaRPr lang="en-US" sz="900" dirty="0" smtClean="0">
              <a:solidFill>
                <a:schemeClr val="tx1">
                  <a:lumMod val="65000"/>
                  <a:lumOff val="35000"/>
                </a:schemeClr>
              </a:solidFill>
              <a:latin typeface="ChunkFive Roman"/>
              <a:cs typeface="ChunkFive Roman"/>
            </a:endParaRPr>
          </a:p>
          <a:p>
            <a:r>
              <a:rPr lang="en-US" sz="1000" dirty="0" err="1" smtClean="0">
                <a:solidFill>
                  <a:schemeClr val="tx1">
                    <a:lumMod val="65000"/>
                    <a:lumOff val="35000"/>
                  </a:schemeClr>
                </a:solidFill>
                <a:latin typeface="ChunkFive Roman"/>
                <a:cs typeface="ChunkFive Roman"/>
              </a:rPr>
              <a:t>Gebruik</a:t>
            </a:r>
            <a:r>
              <a:rPr lang="en-US" sz="1000" dirty="0" smtClean="0">
                <a:solidFill>
                  <a:schemeClr val="tx1">
                    <a:lumMod val="65000"/>
                    <a:lumOff val="35000"/>
                  </a:schemeClr>
                </a:solidFill>
                <a:latin typeface="ChunkFive Roman"/>
                <a:cs typeface="ChunkFive Roman"/>
              </a:rPr>
              <a:t> </a:t>
            </a:r>
            <a:r>
              <a:rPr lang="en-US" sz="1000" dirty="0" err="1" smtClean="0">
                <a:solidFill>
                  <a:schemeClr val="tx1">
                    <a:lumMod val="65000"/>
                    <a:lumOff val="35000"/>
                  </a:schemeClr>
                </a:solidFill>
                <a:latin typeface="ChunkFive Roman"/>
                <a:cs typeface="ChunkFive Roman"/>
              </a:rPr>
              <a:t>geen</a:t>
            </a:r>
            <a:r>
              <a:rPr lang="en-US" sz="1000" dirty="0" smtClean="0">
                <a:solidFill>
                  <a:schemeClr val="tx1">
                    <a:lumMod val="65000"/>
                    <a:lumOff val="35000"/>
                  </a:schemeClr>
                </a:solidFill>
                <a:latin typeface="ChunkFive Roman"/>
                <a:cs typeface="ChunkFive Roman"/>
              </a:rPr>
              <a:t> </a:t>
            </a:r>
            <a:r>
              <a:rPr lang="en-US" sz="1000" dirty="0" err="1" smtClean="0">
                <a:solidFill>
                  <a:schemeClr val="tx1">
                    <a:lumMod val="65000"/>
                    <a:lumOff val="35000"/>
                  </a:schemeClr>
                </a:solidFill>
                <a:latin typeface="ChunkFive Roman"/>
                <a:cs typeface="ChunkFive Roman"/>
              </a:rPr>
              <a:t>naalshout</a:t>
            </a:r>
            <a:r>
              <a:rPr lang="en-US" sz="1000" dirty="0" smtClean="0">
                <a:solidFill>
                  <a:schemeClr val="tx1">
                    <a:lumMod val="65000"/>
                    <a:lumOff val="35000"/>
                  </a:schemeClr>
                </a:solidFill>
                <a:latin typeface="ChunkFive Roman"/>
                <a:cs typeface="ChunkFive Roman"/>
              </a:rPr>
              <a:t> </a:t>
            </a:r>
            <a:r>
              <a:rPr lang="en-US" sz="1000" dirty="0" err="1" smtClean="0">
                <a:solidFill>
                  <a:schemeClr val="tx1">
                    <a:lumMod val="65000"/>
                    <a:lumOff val="35000"/>
                  </a:schemeClr>
                </a:solidFill>
                <a:latin typeface="ChunkFive Roman"/>
                <a:cs typeface="ChunkFive Roman"/>
              </a:rPr>
              <a:t>ivm</a:t>
            </a:r>
            <a:r>
              <a:rPr lang="en-US" sz="1000" dirty="0" smtClean="0">
                <a:solidFill>
                  <a:schemeClr val="tx1">
                    <a:lumMod val="65000"/>
                    <a:lumOff val="35000"/>
                  </a:schemeClr>
                </a:solidFill>
                <a:latin typeface="ChunkFive Roman"/>
                <a:cs typeface="ChunkFive Roman"/>
              </a:rPr>
              <a:t> </a:t>
            </a:r>
            <a:r>
              <a:rPr lang="en-US" sz="1000" dirty="0" err="1" smtClean="0">
                <a:solidFill>
                  <a:schemeClr val="tx1">
                    <a:lumMod val="65000"/>
                    <a:lumOff val="35000"/>
                  </a:schemeClr>
                </a:solidFill>
                <a:latin typeface="ChunkFive Roman"/>
                <a:cs typeface="ChunkFive Roman"/>
              </a:rPr>
              <a:t>hars</a:t>
            </a:r>
            <a:r>
              <a:rPr lang="en-US" sz="900" dirty="0" smtClean="0">
                <a:solidFill>
                  <a:schemeClr val="tx1">
                    <a:lumMod val="65000"/>
                    <a:lumOff val="35000"/>
                  </a:schemeClr>
                </a:solidFill>
                <a:latin typeface="Open Sans Light"/>
                <a:cs typeface="Open Sans Light"/>
              </a:rPr>
              <a:t>			</a:t>
            </a:r>
            <a:r>
              <a:rPr lang="en-US" sz="900" dirty="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Open Sans Light"/>
                <a:cs typeface="Open Sans Light"/>
              </a:rPr>
              <a:t>        </a:t>
            </a:r>
            <a:r>
              <a:rPr lang="en-US" sz="900" dirty="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ChunkFive Roman"/>
                <a:cs typeface="ChunkFive Roman"/>
              </a:rPr>
              <a:t>  	</a:t>
            </a:r>
            <a:endParaRPr lang="en-US" sz="1200" dirty="0" smtClean="0">
              <a:solidFill>
                <a:schemeClr val="tx1">
                  <a:lumMod val="65000"/>
                  <a:lumOff val="35000"/>
                </a:schemeClr>
              </a:solidFill>
              <a:latin typeface="ChunkFive Roman"/>
              <a:cs typeface="ChunkFive Roman"/>
            </a:endParaRPr>
          </a:p>
        </p:txBody>
      </p:sp>
      <p:cxnSp>
        <p:nvCxnSpPr>
          <p:cNvPr id="52" name="Straight Connector 51"/>
          <p:cNvCxnSpPr/>
          <p:nvPr/>
        </p:nvCxnSpPr>
        <p:spPr>
          <a:xfrm flipV="1">
            <a:off x="4869395" y="4680761"/>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7133869" y="4255603"/>
            <a:ext cx="3137048" cy="415498"/>
          </a:xfrm>
          <a:prstGeom prst="rect">
            <a:avLst/>
          </a:prstGeom>
          <a:noFill/>
        </p:spPr>
        <p:txBody>
          <a:bodyPr wrap="square" rtlCol="0">
            <a:spAutoFit/>
          </a:bodyPr>
          <a:lstStyle/>
          <a:p>
            <a:endParaRPr lang="en-US" sz="900" dirty="0" smtClean="0">
              <a:solidFill>
                <a:schemeClr val="tx1">
                  <a:lumMod val="65000"/>
                  <a:lumOff val="35000"/>
                </a:schemeClr>
              </a:solidFill>
              <a:latin typeface="Open Sans Light"/>
              <a:cs typeface="Open Sans Light"/>
            </a:endParaRPr>
          </a:p>
          <a:p>
            <a:r>
              <a:rPr lang="en-US" sz="1200" dirty="0" smtClean="0">
                <a:solidFill>
                  <a:schemeClr val="tx1">
                    <a:lumMod val="65000"/>
                    <a:lumOff val="35000"/>
                  </a:schemeClr>
                </a:solidFill>
                <a:latin typeface="ChunkFive Roman"/>
                <a:cs typeface="ChunkFive Roman"/>
              </a:rPr>
              <a:t>4 hours</a:t>
            </a:r>
          </a:p>
        </p:txBody>
      </p:sp>
      <p:sp>
        <p:nvSpPr>
          <p:cNvPr id="54" name="TextBox 53"/>
          <p:cNvSpPr txBox="1"/>
          <p:nvPr/>
        </p:nvSpPr>
        <p:spPr>
          <a:xfrm>
            <a:off x="777930" y="5551503"/>
            <a:ext cx="3506088" cy="230832"/>
          </a:xfrm>
          <a:prstGeom prst="rect">
            <a:avLst/>
          </a:prstGeom>
          <a:noFill/>
        </p:spPr>
        <p:txBody>
          <a:bodyPr wrap="none" rtlCol="0">
            <a:spAutoFit/>
          </a:bodyPr>
          <a:lstStyle/>
          <a:p>
            <a:r>
              <a:rPr lang="en-US" sz="900" dirty="0" smtClean="0">
                <a:solidFill>
                  <a:schemeClr val="tx1">
                    <a:lumMod val="65000"/>
                    <a:lumOff val="35000"/>
                  </a:schemeClr>
                </a:solidFill>
                <a:latin typeface="Open Sans Light"/>
                <a:cs typeface="Open Sans Light"/>
              </a:rPr>
              <a:t>Unique outdoor tours and events in the backyard of Amsterdam</a:t>
            </a:r>
          </a:p>
        </p:txBody>
      </p:sp>
      <p:pic>
        <p:nvPicPr>
          <p:cNvPr id="4" name="Afbeelding 3" descr="Unknown.jpg"/>
          <p:cNvPicPr>
            <a:picLocks noChangeAspect="1"/>
          </p:cNvPicPr>
          <p:nvPr/>
        </p:nvPicPr>
        <p:blipFill rotWithShape="1">
          <a:blip r:embed="rId6">
            <a:extLst>
              <a:ext uri="{28A0092B-C50C-407E-A947-70E740481C1C}">
                <a14:useLocalDpi xmlns:a14="http://schemas.microsoft.com/office/drawing/2010/main" val="0"/>
              </a:ext>
            </a:extLst>
          </a:blip>
          <a:srcRect t="8747" b="22602"/>
          <a:stretch/>
        </p:blipFill>
        <p:spPr>
          <a:xfrm>
            <a:off x="597647" y="609600"/>
            <a:ext cx="3780000" cy="3268703"/>
          </a:xfrm>
          <a:prstGeom prst="rect">
            <a:avLst/>
          </a:prstGeom>
        </p:spPr>
      </p:pic>
      <p:pic>
        <p:nvPicPr>
          <p:cNvPr id="5" name="Afbeelding 4" descr="Ransdorp_01022012_8374.jpg"/>
          <p:cNvPicPr>
            <a:picLocks noChangeAspect="1"/>
          </p:cNvPicPr>
          <p:nvPr/>
        </p:nvPicPr>
        <p:blipFill rotWithShape="1">
          <a:blip r:embed="rId7">
            <a:extLst>
              <a:ext uri="{28A0092B-C50C-407E-A947-70E740481C1C}">
                <a14:useLocalDpi xmlns:a14="http://schemas.microsoft.com/office/drawing/2010/main" val="0"/>
              </a:ext>
            </a:extLst>
          </a:blip>
          <a:srcRect t="4456" b="7799"/>
          <a:stretch/>
        </p:blipFill>
        <p:spPr>
          <a:xfrm>
            <a:off x="4686915" y="889102"/>
            <a:ext cx="3310621" cy="1549400"/>
          </a:xfrm>
          <a:prstGeom prst="rect">
            <a:avLst/>
          </a:prstGeom>
        </p:spPr>
      </p:pic>
      <p:pic>
        <p:nvPicPr>
          <p:cNvPr id="2" name="Afbeelding 1"/>
          <p:cNvPicPr>
            <a:picLocks noChangeAspect="1"/>
          </p:cNvPicPr>
          <p:nvPr/>
        </p:nvPicPr>
        <p:blipFill>
          <a:blip r:embed="rId8"/>
          <a:stretch>
            <a:fillRect/>
          </a:stretch>
        </p:blipFill>
        <p:spPr>
          <a:xfrm>
            <a:off x="597646" y="609599"/>
            <a:ext cx="3797955" cy="3268703"/>
          </a:xfrm>
          <a:prstGeom prst="rect">
            <a:avLst/>
          </a:prstGeom>
        </p:spPr>
      </p:pic>
      <p:pic>
        <p:nvPicPr>
          <p:cNvPr id="6" name="Afbeelding 5"/>
          <p:cNvPicPr>
            <a:picLocks noChangeAspect="1"/>
          </p:cNvPicPr>
          <p:nvPr/>
        </p:nvPicPr>
        <p:blipFill rotWithShape="1">
          <a:blip r:embed="rId9"/>
          <a:srcRect b="23705"/>
          <a:stretch/>
        </p:blipFill>
        <p:spPr>
          <a:xfrm>
            <a:off x="4686914" y="874401"/>
            <a:ext cx="3310621" cy="1564102"/>
          </a:xfrm>
          <a:prstGeom prst="rect">
            <a:avLst/>
          </a:prstGeom>
        </p:spPr>
      </p:pic>
    </p:spTree>
    <p:extLst>
      <p:ext uri="{BB962C8B-B14F-4D97-AF65-F5344CB8AC3E}">
        <p14:creationId xmlns:p14="http://schemas.microsoft.com/office/powerpoint/2010/main" val="29577080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a:spLocks/>
          </p:cNvSpPr>
          <p:nvPr/>
        </p:nvSpPr>
        <p:spPr>
          <a:xfrm>
            <a:off x="597647" y="621576"/>
            <a:ext cx="3780000" cy="5328000"/>
          </a:xfrm>
          <a:prstGeom prst="rect">
            <a:avLst/>
          </a:prstGeom>
          <a:solidFill>
            <a:srgbClr val="FFFFFF"/>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463943" y="629547"/>
            <a:ext cx="3780000" cy="5328000"/>
          </a:xfrm>
          <a:prstGeom prst="rect">
            <a:avLst/>
          </a:prstGeom>
          <a:solidFill>
            <a:srgbClr val="E9E4DE"/>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hthoek 36"/>
          <p:cNvSpPr/>
          <p:nvPr/>
        </p:nvSpPr>
        <p:spPr>
          <a:xfrm>
            <a:off x="4686915" y="885120"/>
            <a:ext cx="3310621" cy="4836035"/>
          </a:xfrm>
          <a:prstGeom prst="rect">
            <a:avLst/>
          </a:prstGeom>
          <a:solidFill>
            <a:schemeClr val="bg1"/>
          </a:solidFill>
          <a:ln>
            <a:noFill/>
          </a:ln>
          <a:effectLst>
            <a:outerShdw blurRad="63500" algn="ctr" rotWithShape="0">
              <a:schemeClr val="tx1">
                <a:lumMod val="65000"/>
                <a:lumOff val="35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6" name="Picture 25" descr="waterlandexperience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106" y="4226009"/>
            <a:ext cx="2286000" cy="800100"/>
          </a:xfrm>
          <a:prstGeom prst="rect">
            <a:avLst/>
          </a:prstGeom>
        </p:spPr>
      </p:pic>
      <p:sp>
        <p:nvSpPr>
          <p:cNvPr id="25" name="Rectangle 24"/>
          <p:cNvSpPr/>
          <p:nvPr/>
        </p:nvSpPr>
        <p:spPr>
          <a:xfrm>
            <a:off x="4776626" y="2684801"/>
            <a:ext cx="2746512" cy="246221"/>
          </a:xfrm>
          <a:prstGeom prst="rect">
            <a:avLst/>
          </a:prstGeom>
        </p:spPr>
        <p:txBody>
          <a:bodyPr wrap="square">
            <a:spAutoFit/>
          </a:bodyPr>
          <a:lstStyle/>
          <a:p>
            <a:pPr lvl="0"/>
            <a:r>
              <a:rPr lang="en-US" sz="1000" dirty="0" err="1" smtClean="0">
                <a:solidFill>
                  <a:prstClr val="white">
                    <a:lumMod val="65000"/>
                  </a:prstClr>
                </a:solidFill>
                <a:latin typeface="Open Sans Light"/>
                <a:cs typeface="Open Sans Light"/>
              </a:rPr>
              <a:t>Uitdam</a:t>
            </a:r>
            <a:endParaRPr lang="en-US" sz="1000" dirty="0">
              <a:solidFill>
                <a:prstClr val="white">
                  <a:lumMod val="65000"/>
                </a:prstClr>
              </a:solidFill>
              <a:latin typeface="Open Sans Light"/>
              <a:cs typeface="Open Sans Light"/>
            </a:endParaRPr>
          </a:p>
        </p:txBody>
      </p:sp>
      <p:cxnSp>
        <p:nvCxnSpPr>
          <p:cNvPr id="31" name="Straight Connector 30"/>
          <p:cNvCxnSpPr/>
          <p:nvPr/>
        </p:nvCxnSpPr>
        <p:spPr>
          <a:xfrm flipV="1">
            <a:off x="4869395" y="4397725"/>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772205" y="2438502"/>
            <a:ext cx="4680636" cy="307777"/>
          </a:xfrm>
          <a:prstGeom prst="rect">
            <a:avLst/>
          </a:prstGeom>
          <a:noFill/>
          <a:ln>
            <a:noFill/>
          </a:ln>
        </p:spPr>
        <p:txBody>
          <a:bodyPr wrap="square" rtlCol="0">
            <a:spAutoFit/>
          </a:bodyPr>
          <a:lstStyle/>
          <a:p>
            <a:r>
              <a:rPr lang="en-US" sz="1400" dirty="0" smtClean="0">
                <a:solidFill>
                  <a:schemeClr val="tx1">
                    <a:lumMod val="65000"/>
                    <a:lumOff val="35000"/>
                  </a:schemeClr>
                </a:solidFill>
                <a:latin typeface="ChunkFive Roman"/>
                <a:cs typeface="ChunkFive Roman"/>
              </a:rPr>
              <a:t>5. </a:t>
            </a:r>
            <a:r>
              <a:rPr lang="en-US" sz="1400" dirty="0" err="1" smtClean="0">
                <a:solidFill>
                  <a:schemeClr val="tx1">
                    <a:lumMod val="65000"/>
                    <a:lumOff val="35000"/>
                  </a:schemeClr>
                </a:solidFill>
                <a:latin typeface="ChunkFive Roman"/>
                <a:cs typeface="ChunkFive Roman"/>
              </a:rPr>
              <a:t>Drogen</a:t>
            </a:r>
            <a:r>
              <a:rPr lang="en-US" sz="1400" dirty="0" smtClean="0">
                <a:solidFill>
                  <a:schemeClr val="tx1">
                    <a:lumMod val="65000"/>
                    <a:lumOff val="35000"/>
                  </a:schemeClr>
                </a:solidFill>
                <a:latin typeface="ChunkFive Roman"/>
                <a:cs typeface="ChunkFive Roman"/>
              </a:rPr>
              <a:t>, </a:t>
            </a:r>
            <a:r>
              <a:rPr lang="en-US" sz="1400" dirty="0" err="1" smtClean="0">
                <a:solidFill>
                  <a:schemeClr val="tx1">
                    <a:lumMod val="65000"/>
                    <a:lumOff val="35000"/>
                  </a:schemeClr>
                </a:solidFill>
                <a:latin typeface="ChunkFive Roman"/>
                <a:cs typeface="ChunkFive Roman"/>
              </a:rPr>
              <a:t>garen</a:t>
            </a:r>
            <a:r>
              <a:rPr lang="en-US" sz="1400" dirty="0" smtClean="0">
                <a:solidFill>
                  <a:schemeClr val="tx1">
                    <a:lumMod val="65000"/>
                    <a:lumOff val="35000"/>
                  </a:schemeClr>
                </a:solidFill>
                <a:latin typeface="ChunkFive Roman"/>
                <a:cs typeface="ChunkFive Roman"/>
              </a:rPr>
              <a:t>, </a:t>
            </a:r>
            <a:r>
              <a:rPr lang="en-US" sz="1400" dirty="0" err="1" smtClean="0">
                <a:solidFill>
                  <a:schemeClr val="tx1">
                    <a:lumMod val="65000"/>
                    <a:lumOff val="35000"/>
                  </a:schemeClr>
                </a:solidFill>
                <a:latin typeface="ChunkFive Roman"/>
                <a:cs typeface="ChunkFive Roman"/>
              </a:rPr>
              <a:t>roken</a:t>
            </a:r>
            <a:r>
              <a:rPr lang="en-US" sz="1400" dirty="0" smtClean="0">
                <a:solidFill>
                  <a:schemeClr val="tx1">
                    <a:lumMod val="65000"/>
                    <a:lumOff val="35000"/>
                  </a:schemeClr>
                </a:solidFill>
                <a:latin typeface="ChunkFive Roman"/>
                <a:cs typeface="ChunkFive Roman"/>
              </a:rPr>
              <a:t>, </a:t>
            </a:r>
            <a:r>
              <a:rPr lang="en-US" sz="1400" dirty="0" err="1" smtClean="0">
                <a:solidFill>
                  <a:schemeClr val="tx1">
                    <a:lumMod val="65000"/>
                    <a:lumOff val="35000"/>
                  </a:schemeClr>
                </a:solidFill>
                <a:latin typeface="ChunkFive Roman"/>
                <a:cs typeface="ChunkFive Roman"/>
              </a:rPr>
              <a:t>drogen</a:t>
            </a:r>
            <a:endParaRPr lang="en-US" sz="1400" dirty="0">
              <a:solidFill>
                <a:schemeClr val="tx1">
                  <a:lumMod val="65000"/>
                  <a:lumOff val="35000"/>
                </a:schemeClr>
              </a:solidFill>
            </a:endParaRPr>
          </a:p>
        </p:txBody>
      </p:sp>
      <p:sp>
        <p:nvSpPr>
          <p:cNvPr id="35" name="Rectangle 34"/>
          <p:cNvSpPr/>
          <p:nvPr/>
        </p:nvSpPr>
        <p:spPr>
          <a:xfrm>
            <a:off x="4778981" y="3119708"/>
            <a:ext cx="3218555" cy="1015663"/>
          </a:xfrm>
          <a:prstGeom prst="rect">
            <a:avLst/>
          </a:prstGeom>
        </p:spPr>
        <p:txBody>
          <a:bodyPr wrap="square">
            <a:spAutoFit/>
          </a:bodyPr>
          <a:lstStyle/>
          <a:p>
            <a:r>
              <a:rPr lang="en-US" sz="1000" dirty="0" smtClean="0">
                <a:solidFill>
                  <a:srgbClr val="000000"/>
                </a:solidFill>
                <a:latin typeface="Open Sans Light"/>
                <a:cs typeface="Open Sans Light"/>
              </a:rPr>
              <a:t>5.1 </a:t>
            </a:r>
            <a:r>
              <a:rPr lang="en-US" sz="1000" dirty="0" err="1" smtClean="0">
                <a:solidFill>
                  <a:srgbClr val="000000"/>
                </a:solidFill>
                <a:latin typeface="Open Sans Light"/>
                <a:cs typeface="Open Sans Light"/>
              </a:rPr>
              <a:t>Drogen</a:t>
            </a:r>
            <a:r>
              <a:rPr lang="en-US" sz="1000" dirty="0" smtClean="0">
                <a:solidFill>
                  <a:srgbClr val="000000"/>
                </a:solidFill>
                <a:latin typeface="Open Sans Light"/>
                <a:cs typeface="Open Sans Light"/>
              </a:rPr>
              <a:t> &lt; 50C (</a:t>
            </a:r>
            <a:r>
              <a:rPr lang="en-US" sz="1000" dirty="0" err="1" smtClean="0">
                <a:solidFill>
                  <a:srgbClr val="000000"/>
                </a:solidFill>
                <a:latin typeface="Open Sans Light"/>
                <a:cs typeface="Open Sans Light"/>
              </a:rPr>
              <a:t>parkament</a:t>
            </a:r>
            <a:r>
              <a:rPr lang="en-US" sz="1000" dirty="0" smtClean="0">
                <a:solidFill>
                  <a:srgbClr val="000000"/>
                </a:solidFill>
                <a:latin typeface="Open Sans Light"/>
                <a:cs typeface="Open Sans Light"/>
              </a:rPr>
              <a:t>)</a:t>
            </a:r>
          </a:p>
          <a:p>
            <a:r>
              <a:rPr lang="en-US" sz="1000" dirty="0" smtClean="0">
                <a:solidFill>
                  <a:srgbClr val="000000"/>
                </a:solidFill>
                <a:latin typeface="Open Sans Light"/>
                <a:cs typeface="Open Sans Light"/>
              </a:rPr>
              <a:t>5.2 </a:t>
            </a:r>
            <a:r>
              <a:rPr lang="en-US" sz="1000" dirty="0" err="1" smtClean="0">
                <a:solidFill>
                  <a:srgbClr val="000000"/>
                </a:solidFill>
                <a:latin typeface="Open Sans Light"/>
                <a:cs typeface="Open Sans Light"/>
              </a:rPr>
              <a:t>Garen</a:t>
            </a:r>
            <a:r>
              <a:rPr lang="en-US" sz="1000" dirty="0" smtClean="0">
                <a:solidFill>
                  <a:srgbClr val="000000"/>
                </a:solidFill>
                <a:latin typeface="Open Sans Light"/>
                <a:cs typeface="Open Sans Light"/>
              </a:rPr>
              <a:t> 75C – 80C (</a:t>
            </a:r>
            <a:r>
              <a:rPr lang="en-US" sz="1000" dirty="0" err="1" smtClean="0">
                <a:solidFill>
                  <a:srgbClr val="000000"/>
                </a:solidFill>
                <a:latin typeface="Open Sans Light"/>
                <a:cs typeface="Open Sans Light"/>
              </a:rPr>
              <a:t>Ruggegraat</a:t>
            </a:r>
            <a:r>
              <a:rPr lang="en-US" sz="1000" dirty="0" smtClean="0">
                <a:solidFill>
                  <a:srgbClr val="000000"/>
                </a:solidFill>
                <a:latin typeface="Open Sans Light"/>
                <a:cs typeface="Open Sans Light"/>
              </a:rPr>
              <a:t> push)</a:t>
            </a:r>
          </a:p>
          <a:p>
            <a:r>
              <a:rPr lang="en-US" sz="1000" dirty="0" smtClean="0">
                <a:solidFill>
                  <a:srgbClr val="000000"/>
                </a:solidFill>
                <a:latin typeface="Open Sans Light"/>
                <a:cs typeface="Open Sans Light"/>
              </a:rPr>
              <a:t>5.3 </a:t>
            </a:r>
            <a:r>
              <a:rPr lang="en-US" sz="1000" dirty="0" err="1" smtClean="0">
                <a:solidFill>
                  <a:srgbClr val="000000"/>
                </a:solidFill>
                <a:latin typeface="Open Sans Light"/>
                <a:cs typeface="Open Sans Light"/>
              </a:rPr>
              <a:t>Roken</a:t>
            </a:r>
            <a:r>
              <a:rPr lang="en-US" sz="1000" dirty="0" smtClean="0">
                <a:solidFill>
                  <a:srgbClr val="000000"/>
                </a:solidFill>
                <a:latin typeface="Open Sans Light"/>
                <a:cs typeface="Open Sans Light"/>
              </a:rPr>
              <a:t> (mot, </a:t>
            </a:r>
            <a:r>
              <a:rPr lang="en-US" sz="1000" dirty="0" err="1" smtClean="0">
                <a:solidFill>
                  <a:srgbClr val="000000"/>
                </a:solidFill>
                <a:latin typeface="Open Sans Light"/>
                <a:cs typeface="Open Sans Light"/>
              </a:rPr>
              <a:t>snippers</a:t>
            </a:r>
            <a:r>
              <a:rPr lang="en-US" sz="1000" dirty="0" smtClean="0">
                <a:solidFill>
                  <a:srgbClr val="000000"/>
                </a:solidFill>
                <a:latin typeface="Open Sans Light"/>
                <a:cs typeface="Open Sans Light"/>
              </a:rPr>
              <a:t>, rook), 1 </a:t>
            </a:r>
            <a:r>
              <a:rPr lang="en-US" sz="1000" dirty="0" err="1" smtClean="0">
                <a:solidFill>
                  <a:srgbClr val="000000"/>
                </a:solidFill>
                <a:latin typeface="Open Sans Light"/>
                <a:cs typeface="Open Sans Light"/>
              </a:rPr>
              <a:t>uur</a:t>
            </a:r>
            <a:endParaRPr lang="en-US" sz="1000" dirty="0" smtClean="0">
              <a:solidFill>
                <a:srgbClr val="000000"/>
              </a:solidFill>
              <a:latin typeface="Open Sans Light"/>
              <a:cs typeface="Open Sans Light"/>
            </a:endParaRPr>
          </a:p>
          <a:p>
            <a:r>
              <a:rPr lang="en-US" sz="1000" dirty="0" smtClean="0">
                <a:solidFill>
                  <a:srgbClr val="000000"/>
                </a:solidFill>
                <a:latin typeface="Open Sans Light"/>
                <a:cs typeface="Open Sans Light"/>
              </a:rPr>
              <a:t>5.4 </a:t>
            </a:r>
            <a:r>
              <a:rPr lang="en-US" sz="1000" dirty="0" err="1" smtClean="0">
                <a:solidFill>
                  <a:srgbClr val="000000"/>
                </a:solidFill>
                <a:latin typeface="Open Sans Light"/>
                <a:cs typeface="Open Sans Light"/>
              </a:rPr>
              <a:t>afkoelen</a:t>
            </a:r>
            <a:r>
              <a:rPr lang="en-US" sz="1000" dirty="0" smtClean="0">
                <a:solidFill>
                  <a:srgbClr val="000000"/>
                </a:solidFill>
                <a:latin typeface="Open Sans Light"/>
                <a:cs typeface="Open Sans Light"/>
              </a:rPr>
              <a:t> in </a:t>
            </a:r>
            <a:r>
              <a:rPr lang="en-US" sz="1000" dirty="0" err="1" smtClean="0">
                <a:solidFill>
                  <a:srgbClr val="000000"/>
                </a:solidFill>
                <a:latin typeface="Open Sans Light"/>
                <a:cs typeface="Open Sans Light"/>
              </a:rPr>
              <a:t>afgesloten</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zak</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bak</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kist</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zacht</a:t>
            </a:r>
            <a:r>
              <a:rPr lang="en-US" sz="1000" dirty="0" smtClean="0">
                <a:solidFill>
                  <a:srgbClr val="000000"/>
                </a:solidFill>
                <a:latin typeface="Open Sans Light"/>
                <a:cs typeface="Open Sans Light"/>
              </a:rPr>
              <a:t> </a:t>
            </a:r>
            <a:r>
              <a:rPr lang="en-US" sz="1000" dirty="0" err="1" smtClean="0">
                <a:solidFill>
                  <a:srgbClr val="000000"/>
                </a:solidFill>
                <a:latin typeface="Open Sans Light"/>
                <a:cs typeface="Open Sans Light"/>
              </a:rPr>
              <a:t>worden</a:t>
            </a:r>
            <a:r>
              <a:rPr lang="en-US" sz="1000" dirty="0" smtClean="0">
                <a:solidFill>
                  <a:srgbClr val="000000"/>
                </a:solidFill>
                <a:latin typeface="Open Sans Light"/>
                <a:cs typeface="Open Sans Light"/>
              </a:rPr>
              <a:t>)</a:t>
            </a:r>
            <a:endParaRPr lang="en-US" sz="1000" dirty="0">
              <a:solidFill>
                <a:srgbClr val="000000"/>
              </a:solidFill>
              <a:latin typeface="Open Sans Light"/>
              <a:cs typeface="Open Sans Light"/>
            </a:endParaRPr>
          </a:p>
          <a:p>
            <a:endParaRPr lang="en-US" sz="1000" dirty="0">
              <a:solidFill>
                <a:srgbClr val="FF0000"/>
              </a:solidFill>
              <a:latin typeface="Open Sans Light"/>
              <a:cs typeface="Open Sans Light"/>
            </a:endParaRPr>
          </a:p>
        </p:txBody>
      </p:sp>
      <p:sp>
        <p:nvSpPr>
          <p:cNvPr id="36" name="TextBox 35"/>
          <p:cNvSpPr txBox="1"/>
          <p:nvPr/>
        </p:nvSpPr>
        <p:spPr>
          <a:xfrm>
            <a:off x="5043246" y="5322024"/>
            <a:ext cx="1803311" cy="369332"/>
          </a:xfrm>
          <a:prstGeom prst="rect">
            <a:avLst/>
          </a:prstGeom>
          <a:noFill/>
          <a:ln>
            <a:noFill/>
          </a:ln>
        </p:spPr>
        <p:txBody>
          <a:bodyPr wrap="none" rtlCol="0">
            <a:spAutoFit/>
          </a:bodyPr>
          <a:lstStyle/>
          <a:p>
            <a:r>
              <a:rPr lang="en-US" sz="900" dirty="0" err="1" smtClean="0">
                <a:solidFill>
                  <a:schemeClr val="tx1">
                    <a:lumMod val="65000"/>
                    <a:lumOff val="35000"/>
                  </a:schemeClr>
                </a:solidFill>
                <a:latin typeface="Open Sans Light"/>
                <a:cs typeface="Open Sans Light"/>
              </a:rPr>
              <a:t>www.experiencewaterland.com</a:t>
            </a:r>
            <a:endParaRPr lang="en-US" sz="900" dirty="0" smtClean="0">
              <a:solidFill>
                <a:schemeClr val="tx1">
                  <a:lumMod val="65000"/>
                  <a:lumOff val="35000"/>
                </a:schemeClr>
              </a:solidFill>
              <a:latin typeface="Open Sans Light"/>
              <a:cs typeface="Open Sans Light"/>
            </a:endParaRPr>
          </a:p>
          <a:p>
            <a:endParaRPr lang="en-US" sz="900" dirty="0">
              <a:solidFill>
                <a:schemeClr val="tx1">
                  <a:lumMod val="65000"/>
                  <a:lumOff val="35000"/>
                </a:schemeClr>
              </a:solidFill>
              <a:latin typeface="Open Sans Light"/>
              <a:cs typeface="Open Sans Light"/>
            </a:endParaRPr>
          </a:p>
        </p:txBody>
      </p:sp>
      <p:sp>
        <p:nvSpPr>
          <p:cNvPr id="37" name="TextBox 36"/>
          <p:cNvSpPr txBox="1"/>
          <p:nvPr/>
        </p:nvSpPr>
        <p:spPr>
          <a:xfrm>
            <a:off x="5038900" y="4826155"/>
            <a:ext cx="1049499" cy="507831"/>
          </a:xfrm>
          <a:prstGeom prst="rect">
            <a:avLst/>
          </a:prstGeom>
          <a:noFill/>
        </p:spPr>
        <p:txBody>
          <a:bodyPr wrap="none" rtlCol="0">
            <a:spAutoFit/>
          </a:bodyPr>
          <a:lstStyle/>
          <a:p>
            <a:r>
              <a:rPr lang="en-US" sz="900" dirty="0" smtClean="0">
                <a:solidFill>
                  <a:schemeClr val="tx1">
                    <a:lumMod val="65000"/>
                    <a:lumOff val="35000"/>
                  </a:schemeClr>
                </a:solidFill>
                <a:latin typeface="Open Sans Light"/>
                <a:cs typeface="Open Sans Light"/>
              </a:rPr>
              <a:t>+31-6-83533942</a:t>
            </a:r>
          </a:p>
          <a:p>
            <a:endParaRPr lang="en-US" sz="900" dirty="0">
              <a:solidFill>
                <a:schemeClr val="tx1">
                  <a:lumMod val="65000"/>
                  <a:lumOff val="35000"/>
                </a:schemeClr>
              </a:solidFill>
              <a:latin typeface="Open Sans Light"/>
              <a:cs typeface="Open Sans Light"/>
            </a:endParaRPr>
          </a:p>
          <a:p>
            <a:endParaRPr lang="en-US" sz="900" dirty="0" smtClean="0">
              <a:solidFill>
                <a:schemeClr val="tx1">
                  <a:lumMod val="65000"/>
                  <a:lumOff val="35000"/>
                </a:schemeClr>
              </a:solidFill>
              <a:latin typeface="Open Sans Light"/>
              <a:cs typeface="Open Sans Light"/>
            </a:endParaRPr>
          </a:p>
        </p:txBody>
      </p:sp>
      <p:sp>
        <p:nvSpPr>
          <p:cNvPr id="38" name="TextBox 37"/>
          <p:cNvSpPr txBox="1"/>
          <p:nvPr/>
        </p:nvSpPr>
        <p:spPr>
          <a:xfrm>
            <a:off x="5036396" y="5067504"/>
            <a:ext cx="1697901" cy="230832"/>
          </a:xfrm>
          <a:prstGeom prst="rect">
            <a:avLst/>
          </a:prstGeom>
          <a:noFill/>
        </p:spPr>
        <p:txBody>
          <a:bodyPr wrap="none" rtlCol="0">
            <a:spAutoFit/>
          </a:bodyPr>
          <a:lstStyle/>
          <a:p>
            <a:r>
              <a:rPr lang="en-US" sz="900" dirty="0" err="1" smtClean="0">
                <a:solidFill>
                  <a:schemeClr val="tx1">
                    <a:lumMod val="65000"/>
                    <a:lumOff val="35000"/>
                  </a:schemeClr>
                </a:solidFill>
                <a:latin typeface="Open Sans Light"/>
                <a:cs typeface="Open Sans Light"/>
              </a:rPr>
              <a:t>info@experiencewaterland.nl</a:t>
            </a:r>
            <a:endParaRPr lang="en-US" sz="900" dirty="0" smtClean="0">
              <a:solidFill>
                <a:schemeClr val="tx1">
                  <a:lumMod val="65000"/>
                  <a:lumOff val="35000"/>
                </a:schemeClr>
              </a:solidFill>
              <a:latin typeface="Open Sans Light"/>
              <a:cs typeface="Open Sans Light"/>
            </a:endParaRPr>
          </a:p>
        </p:txBody>
      </p:sp>
      <p:pic>
        <p:nvPicPr>
          <p:cNvPr id="39" name="Picture 38" descr="ema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790" y="5100574"/>
            <a:ext cx="180000" cy="180000"/>
          </a:xfrm>
          <a:prstGeom prst="rect">
            <a:avLst/>
          </a:prstGeom>
        </p:spPr>
      </p:pic>
      <p:pic>
        <p:nvPicPr>
          <p:cNvPr id="40" name="Picture 39" descr="inf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640" y="5342672"/>
            <a:ext cx="180000" cy="180000"/>
          </a:xfrm>
          <a:prstGeom prst="rect">
            <a:avLst/>
          </a:prstGeom>
        </p:spPr>
      </p:pic>
      <p:pic>
        <p:nvPicPr>
          <p:cNvPr id="41" name="Picture 40" descr="ph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790" y="4852798"/>
            <a:ext cx="180000" cy="180000"/>
          </a:xfrm>
          <a:prstGeom prst="rect">
            <a:avLst/>
          </a:prstGeom>
        </p:spPr>
      </p:pic>
      <p:cxnSp>
        <p:nvCxnSpPr>
          <p:cNvPr id="46" name="Straight Connector 45"/>
          <p:cNvCxnSpPr/>
          <p:nvPr/>
        </p:nvCxnSpPr>
        <p:spPr>
          <a:xfrm flipV="1">
            <a:off x="4869395" y="3040828"/>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772205" y="4284703"/>
            <a:ext cx="3137048" cy="384721"/>
          </a:xfrm>
          <a:prstGeom prst="rect">
            <a:avLst/>
          </a:prstGeom>
          <a:noFill/>
        </p:spPr>
        <p:txBody>
          <a:bodyPr wrap="square" rtlCol="0">
            <a:spAutoFit/>
          </a:bodyPr>
          <a:lstStyle/>
          <a:p>
            <a:endParaRPr lang="en-US" sz="900" dirty="0" smtClean="0">
              <a:solidFill>
                <a:schemeClr val="tx1">
                  <a:lumMod val="65000"/>
                  <a:lumOff val="35000"/>
                </a:schemeClr>
              </a:solidFill>
              <a:latin typeface="Open Sans Light"/>
              <a:cs typeface="Open Sans Light"/>
            </a:endParaRPr>
          </a:p>
          <a:p>
            <a:r>
              <a:rPr lang="en-US" sz="1000" dirty="0" smtClean="0">
                <a:solidFill>
                  <a:schemeClr val="tx1">
                    <a:lumMod val="65000"/>
                    <a:lumOff val="35000"/>
                  </a:schemeClr>
                </a:solidFill>
                <a:latin typeface="Open Sans Light"/>
                <a:cs typeface="Open Sans Light"/>
              </a:rPr>
              <a:t>Duration</a:t>
            </a:r>
            <a:r>
              <a:rPr lang="en-US" sz="900" dirty="0" smtClean="0">
                <a:solidFill>
                  <a:schemeClr val="tx1">
                    <a:lumMod val="65000"/>
                    <a:lumOff val="35000"/>
                  </a:schemeClr>
                </a:solidFill>
                <a:latin typeface="Open Sans Light"/>
                <a:cs typeface="Open Sans Light"/>
              </a:rPr>
              <a:t>			</a:t>
            </a:r>
            <a:r>
              <a:rPr lang="en-US" sz="900" dirty="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Open Sans Light"/>
                <a:cs typeface="Open Sans Light"/>
              </a:rPr>
              <a:t>        </a:t>
            </a:r>
            <a:r>
              <a:rPr lang="en-US" sz="900" dirty="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Open Sans Light"/>
                <a:cs typeface="Open Sans Light"/>
              </a:rPr>
              <a:t>    </a:t>
            </a:r>
            <a:r>
              <a:rPr lang="en-US" sz="900" dirty="0" smtClean="0">
                <a:solidFill>
                  <a:schemeClr val="tx1">
                    <a:lumMod val="65000"/>
                    <a:lumOff val="35000"/>
                  </a:schemeClr>
                </a:solidFill>
                <a:latin typeface="ChunkFive Roman"/>
                <a:cs typeface="ChunkFive Roman"/>
              </a:rPr>
              <a:t>  	</a:t>
            </a:r>
            <a:endParaRPr lang="en-US" sz="1200" dirty="0" smtClean="0">
              <a:solidFill>
                <a:schemeClr val="tx1">
                  <a:lumMod val="65000"/>
                  <a:lumOff val="35000"/>
                </a:schemeClr>
              </a:solidFill>
              <a:latin typeface="ChunkFive Roman"/>
              <a:cs typeface="ChunkFive Roman"/>
            </a:endParaRPr>
          </a:p>
        </p:txBody>
      </p:sp>
      <p:cxnSp>
        <p:nvCxnSpPr>
          <p:cNvPr id="52" name="Straight Connector 51"/>
          <p:cNvCxnSpPr/>
          <p:nvPr/>
        </p:nvCxnSpPr>
        <p:spPr>
          <a:xfrm flipV="1">
            <a:off x="4869395" y="4680761"/>
            <a:ext cx="2916000" cy="502"/>
          </a:xfrm>
          <a:prstGeom prst="line">
            <a:avLst/>
          </a:prstGeom>
          <a:ln w="952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7133869" y="4255603"/>
            <a:ext cx="3137048" cy="415498"/>
          </a:xfrm>
          <a:prstGeom prst="rect">
            <a:avLst/>
          </a:prstGeom>
          <a:noFill/>
        </p:spPr>
        <p:txBody>
          <a:bodyPr wrap="square" rtlCol="0">
            <a:spAutoFit/>
          </a:bodyPr>
          <a:lstStyle/>
          <a:p>
            <a:endParaRPr lang="en-US" sz="900" dirty="0" smtClean="0">
              <a:solidFill>
                <a:schemeClr val="tx1">
                  <a:lumMod val="65000"/>
                  <a:lumOff val="35000"/>
                </a:schemeClr>
              </a:solidFill>
              <a:latin typeface="Open Sans Light"/>
              <a:cs typeface="Open Sans Light"/>
            </a:endParaRPr>
          </a:p>
          <a:p>
            <a:r>
              <a:rPr lang="en-US" sz="1200" dirty="0" smtClean="0">
                <a:solidFill>
                  <a:schemeClr val="tx1">
                    <a:lumMod val="65000"/>
                    <a:lumOff val="35000"/>
                  </a:schemeClr>
                </a:solidFill>
                <a:latin typeface="ChunkFive Roman"/>
                <a:cs typeface="ChunkFive Roman"/>
              </a:rPr>
              <a:t>4 hours</a:t>
            </a:r>
          </a:p>
        </p:txBody>
      </p:sp>
      <p:sp>
        <p:nvSpPr>
          <p:cNvPr id="54" name="TextBox 53"/>
          <p:cNvSpPr txBox="1"/>
          <p:nvPr/>
        </p:nvSpPr>
        <p:spPr>
          <a:xfrm>
            <a:off x="777930" y="5551503"/>
            <a:ext cx="3506088" cy="230832"/>
          </a:xfrm>
          <a:prstGeom prst="rect">
            <a:avLst/>
          </a:prstGeom>
          <a:noFill/>
        </p:spPr>
        <p:txBody>
          <a:bodyPr wrap="none" rtlCol="0">
            <a:spAutoFit/>
          </a:bodyPr>
          <a:lstStyle/>
          <a:p>
            <a:r>
              <a:rPr lang="en-US" sz="900" dirty="0" smtClean="0">
                <a:solidFill>
                  <a:schemeClr val="tx1">
                    <a:lumMod val="65000"/>
                    <a:lumOff val="35000"/>
                  </a:schemeClr>
                </a:solidFill>
                <a:latin typeface="Open Sans Light"/>
                <a:cs typeface="Open Sans Light"/>
              </a:rPr>
              <a:t>Unique outdoor tours and events in the backyard of Amsterdam</a:t>
            </a:r>
          </a:p>
        </p:txBody>
      </p:sp>
      <p:pic>
        <p:nvPicPr>
          <p:cNvPr id="2" name="Afbeelding 1" descr="Screen Shot 2015-11-22 at 19.30.4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648" y="629547"/>
            <a:ext cx="3780000" cy="3268703"/>
          </a:xfrm>
          <a:prstGeom prst="rect">
            <a:avLst/>
          </a:prstGeom>
        </p:spPr>
      </p:pic>
      <p:pic>
        <p:nvPicPr>
          <p:cNvPr id="3" name="Afbeelding 2" descr="Screen Shot 2015-11-22 at 19.30.28.png"/>
          <p:cNvPicPr>
            <a:picLocks noChangeAspect="1"/>
          </p:cNvPicPr>
          <p:nvPr/>
        </p:nvPicPr>
        <p:blipFill rotWithShape="1">
          <a:blip r:embed="rId7">
            <a:extLst>
              <a:ext uri="{28A0092B-C50C-407E-A947-70E740481C1C}">
                <a14:useLocalDpi xmlns:a14="http://schemas.microsoft.com/office/drawing/2010/main" val="0"/>
              </a:ext>
            </a:extLst>
          </a:blip>
          <a:srcRect b="4690"/>
          <a:stretch/>
        </p:blipFill>
        <p:spPr>
          <a:xfrm>
            <a:off x="4678807" y="885121"/>
            <a:ext cx="3309493" cy="1553382"/>
          </a:xfrm>
          <a:prstGeom prst="rect">
            <a:avLst/>
          </a:prstGeom>
        </p:spPr>
      </p:pic>
      <p:pic>
        <p:nvPicPr>
          <p:cNvPr id="4" name="Afbeelding 3"/>
          <p:cNvPicPr>
            <a:picLocks noChangeAspect="1"/>
          </p:cNvPicPr>
          <p:nvPr/>
        </p:nvPicPr>
        <p:blipFill>
          <a:blip r:embed="rId8"/>
          <a:stretch>
            <a:fillRect/>
          </a:stretch>
        </p:blipFill>
        <p:spPr>
          <a:xfrm>
            <a:off x="597647" y="621575"/>
            <a:ext cx="3780000" cy="3276675"/>
          </a:xfrm>
          <a:prstGeom prst="rect">
            <a:avLst/>
          </a:prstGeom>
        </p:spPr>
      </p:pic>
      <p:pic>
        <p:nvPicPr>
          <p:cNvPr id="5" name="Afbeelding 4"/>
          <p:cNvPicPr>
            <a:picLocks noChangeAspect="1"/>
          </p:cNvPicPr>
          <p:nvPr/>
        </p:nvPicPr>
        <p:blipFill>
          <a:blip r:embed="rId9"/>
          <a:stretch>
            <a:fillRect/>
          </a:stretch>
        </p:blipFill>
        <p:spPr>
          <a:xfrm>
            <a:off x="4686915" y="885121"/>
            <a:ext cx="3301385" cy="1553381"/>
          </a:xfrm>
          <a:prstGeom prst="rect">
            <a:avLst/>
          </a:prstGeom>
        </p:spPr>
      </p:pic>
    </p:spTree>
    <p:extLst>
      <p:ext uri="{BB962C8B-B14F-4D97-AF65-F5344CB8AC3E}">
        <p14:creationId xmlns:p14="http://schemas.microsoft.com/office/powerpoint/2010/main" val="108821349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hyperlink" Target="http://www.experiencewaterland.com" TargetMode="External"/></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none" rtlCol="0">
        <a:spAutoFit/>
      </a:bodyPr>
      <a:lstStyle>
        <a:defPPr algn="ctr">
          <a:defRPr sz="900" dirty="0" smtClean="0">
            <a:solidFill>
              <a:schemeClr val="tx1">
                <a:lumMod val="65000"/>
                <a:lumOff val="35000"/>
              </a:schemeClr>
            </a:solidFill>
            <a:latin typeface="Open Sans Light"/>
            <a:cs typeface="Open Sans Light"/>
            <a:hlinkClick xmlns:r="http://schemas.openxmlformats.org/officeDocument/2006/relationships" r:id="rId1"/>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15951</TotalTime>
  <Words>404</Words>
  <Application>Microsoft Macintosh PowerPoint</Application>
  <PresentationFormat>Diavoorstelling (4:3)</PresentationFormat>
  <Paragraphs>71</Paragraphs>
  <Slides>6</Slides>
  <Notes>0</Notes>
  <HiddenSlides>0</HiddenSlides>
  <MMClips>0</MMClips>
  <ScaleCrop>false</ScaleCrop>
  <HeadingPairs>
    <vt:vector size="4" baseType="variant">
      <vt:variant>
        <vt:lpstr>Thema</vt:lpstr>
      </vt:variant>
      <vt:variant>
        <vt:i4>1</vt:i4>
      </vt:variant>
      <vt:variant>
        <vt:lpstr>Diatitels</vt:lpstr>
      </vt:variant>
      <vt:variant>
        <vt:i4>6</vt:i4>
      </vt:variant>
    </vt:vector>
  </HeadingPairs>
  <TitlesOfParts>
    <vt:vector size="7" baseType="lpstr">
      <vt:lpstr>Office Theme</vt:lpstr>
      <vt:lpstr>PowerPoint-presentatie</vt:lpstr>
      <vt:lpstr>PowerPoint-presentatie</vt:lpstr>
      <vt:lpstr>PowerPoint-presentatie</vt:lpstr>
      <vt:lpstr>PowerPoint-presentatie</vt:lpstr>
      <vt:lpstr>PowerPoint-presentatie</vt:lpstr>
      <vt:lpstr>PowerPoint-presentatie</vt:lpstr>
    </vt:vector>
  </TitlesOfParts>
  <Company>Philips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Philips Philips</dc:creator>
  <cp:lastModifiedBy>tol noutsis</cp:lastModifiedBy>
  <cp:revision>374</cp:revision>
  <cp:lastPrinted>2019-05-26T07:30:43Z</cp:lastPrinted>
  <dcterms:created xsi:type="dcterms:W3CDTF">2015-03-02T18:09:33Z</dcterms:created>
  <dcterms:modified xsi:type="dcterms:W3CDTF">2019-06-05T14:02:19Z</dcterms:modified>
</cp:coreProperties>
</file>